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318" r:id="rId2"/>
    <p:sldId id="520" r:id="rId3"/>
    <p:sldId id="528" r:id="rId4"/>
    <p:sldId id="530" r:id="rId5"/>
    <p:sldId id="529" r:id="rId6"/>
    <p:sldId id="531" r:id="rId7"/>
    <p:sldId id="544" r:id="rId8"/>
    <p:sldId id="545" r:id="rId9"/>
    <p:sldId id="540" r:id="rId10"/>
    <p:sldId id="527" r:id="rId11"/>
    <p:sldId id="541" r:id="rId12"/>
    <p:sldId id="543" r:id="rId13"/>
    <p:sldId id="542" r:id="rId14"/>
    <p:sldId id="532" r:id="rId15"/>
    <p:sldId id="535" r:id="rId16"/>
    <p:sldId id="534" r:id="rId17"/>
    <p:sldId id="537" r:id="rId18"/>
    <p:sldId id="526" r:id="rId19"/>
    <p:sldId id="546" r:id="rId20"/>
    <p:sldId id="547" r:id="rId21"/>
    <p:sldId id="548" r:id="rId22"/>
    <p:sldId id="549" r:id="rId23"/>
    <p:sldId id="550" r:id="rId24"/>
    <p:sldId id="551" r:id="rId25"/>
    <p:sldId id="552" r:id="rId26"/>
    <p:sldId id="553" r:id="rId27"/>
    <p:sldId id="536" r:id="rId28"/>
  </p:sldIdLst>
  <p:sldSz cx="12192000" cy="6858000"/>
  <p:notesSz cx="12192000" cy="6858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3834"/>
    <a:srgbClr val="01AF12"/>
    <a:srgbClr val="E3F721"/>
    <a:srgbClr val="EEB400"/>
    <a:srgbClr val="FF0000"/>
    <a:srgbClr val="FDEFE9"/>
    <a:srgbClr val="FAF1D2"/>
    <a:srgbClr val="000000"/>
    <a:srgbClr val="2F5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472" autoAdjust="0"/>
  </p:normalViewPr>
  <p:slideViewPr>
    <p:cSldViewPr>
      <p:cViewPr varScale="1">
        <p:scale>
          <a:sx n="104" d="100"/>
          <a:sy n="104" d="100"/>
        </p:scale>
        <p:origin x="144" y="2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Trabajos_UC\9%20noveno%20semestre\IPRE\DATOS%20Y%20CALCUL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D:\Trabajos_UC\9%20noveno%20semestre\IPRE\DATOS%20Y%20CALCULO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s-MX"/>
              <a:t>Pérdidas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Sheet2!$M$26</c:f>
              <c:strCache>
                <c:ptCount val="1"/>
                <c:pt idx="0">
                  <c:v>Infineon</c:v>
                </c:pt>
              </c:strCache>
            </c:strRef>
          </c:tx>
          <c:spPr>
            <a:solidFill>
              <a:schemeClr val="accent1">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tx2">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5A19-42E5-822B-04AC7EE01082}"/>
              </c:ext>
            </c:extLst>
          </c:dPt>
          <c:cat>
            <c:strRef>
              <c:f>Sheet2!$L$27:$L$32</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Sheet2!$M$27:$M$32</c:f>
              <c:numCache>
                <c:formatCode>General</c:formatCode>
                <c:ptCount val="6"/>
                <c:pt idx="0">
                  <c:v>6.65</c:v>
                </c:pt>
                <c:pt idx="1">
                  <c:v>11.704000000000001</c:v>
                </c:pt>
                <c:pt idx="2">
                  <c:v>18.533000000000001</c:v>
                </c:pt>
                <c:pt idx="3">
                  <c:v>7.8140000000000001</c:v>
                </c:pt>
                <c:pt idx="4">
                  <c:v>16.46</c:v>
                </c:pt>
                <c:pt idx="5">
                  <c:v>21.75</c:v>
                </c:pt>
              </c:numCache>
            </c:numRef>
          </c:val>
          <c:extLst>
            <c:ext xmlns:c16="http://schemas.microsoft.com/office/drawing/2014/chart" uri="{C3380CC4-5D6E-409C-BE32-E72D297353CC}">
              <c16:uniqueId val="{00000002-5A19-42E5-822B-04AC7EE01082}"/>
            </c:ext>
          </c:extLst>
        </c:ser>
        <c:ser>
          <c:idx val="1"/>
          <c:order val="1"/>
          <c:tx>
            <c:strRef>
              <c:f>Sheet2!$N$26</c:f>
              <c:strCache>
                <c:ptCount val="1"/>
                <c:pt idx="0">
                  <c:v>ROHM</c:v>
                </c:pt>
              </c:strCache>
            </c:strRef>
          </c:tx>
          <c:spPr>
            <a:solidFill>
              <a:schemeClr val="accent6">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accent6">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4-5A19-42E5-822B-04AC7EE01082}"/>
              </c:ext>
            </c:extLst>
          </c:dPt>
          <c:cat>
            <c:strRef>
              <c:f>Sheet2!$L$27:$L$32</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Sheet2!$N$27:$N$32</c:f>
              <c:numCache>
                <c:formatCode>General</c:formatCode>
                <c:ptCount val="6"/>
                <c:pt idx="0">
                  <c:v>8.4760000000000009</c:v>
                </c:pt>
                <c:pt idx="1">
                  <c:v>6.5049999999999999</c:v>
                </c:pt>
                <c:pt idx="2">
                  <c:v>16.620999999999999</c:v>
                </c:pt>
                <c:pt idx="3">
                  <c:v>6.7480000000000002</c:v>
                </c:pt>
                <c:pt idx="4">
                  <c:v>13.15</c:v>
                </c:pt>
                <c:pt idx="5">
                  <c:v>18</c:v>
                </c:pt>
              </c:numCache>
            </c:numRef>
          </c:val>
          <c:extLst>
            <c:ext xmlns:c16="http://schemas.microsoft.com/office/drawing/2014/chart" uri="{C3380CC4-5D6E-409C-BE32-E72D297353CC}">
              <c16:uniqueId val="{00000005-5A19-42E5-822B-04AC7EE01082}"/>
            </c:ext>
          </c:extLst>
        </c:ser>
        <c:dLbls>
          <c:showLegendKey val="0"/>
          <c:showVal val="0"/>
          <c:showCatName val="0"/>
          <c:showSerName val="0"/>
          <c:showPercent val="0"/>
          <c:showBubbleSize val="0"/>
        </c:dLbls>
        <c:gapWidth val="100"/>
        <c:overlap val="-24"/>
        <c:axId val="1266139088"/>
        <c:axId val="1266139568"/>
      </c:barChart>
      <c:catAx>
        <c:axId val="12661390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568"/>
        <c:crosses val="autoZero"/>
        <c:auto val="1"/>
        <c:lblAlgn val="ctr"/>
        <c:lblOffset val="100"/>
        <c:noMultiLvlLbl val="0"/>
      </c:catAx>
      <c:valAx>
        <c:axId val="12661395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s-MX" dirty="0"/>
              <a:t>Pérdidas Normalizadas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Sheet2!$M$26</c:f>
              <c:strCache>
                <c:ptCount val="1"/>
                <c:pt idx="0">
                  <c:v>Infineon</c:v>
                </c:pt>
              </c:strCache>
            </c:strRef>
          </c:tx>
          <c:spPr>
            <a:solidFill>
              <a:schemeClr val="accent1">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tx2">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5A19-42E5-822B-04AC7EE01082}"/>
              </c:ext>
            </c:extLst>
          </c:dPt>
          <c:cat>
            <c:strRef>
              <c:f>Sheet2!$L$36:$L$41</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Sheet2!$M$36:$M$41</c:f>
              <c:numCache>
                <c:formatCode>General</c:formatCode>
                <c:ptCount val="6"/>
                <c:pt idx="0">
                  <c:v>0.78456819254365262</c:v>
                </c:pt>
                <c:pt idx="1">
                  <c:v>1</c:v>
                </c:pt>
                <c:pt idx="2">
                  <c:v>1</c:v>
                </c:pt>
                <c:pt idx="3">
                  <c:v>1</c:v>
                </c:pt>
                <c:pt idx="4">
                  <c:v>1</c:v>
                </c:pt>
                <c:pt idx="5">
                  <c:v>1</c:v>
                </c:pt>
              </c:numCache>
            </c:numRef>
          </c:val>
          <c:extLst>
            <c:ext xmlns:c16="http://schemas.microsoft.com/office/drawing/2014/chart" uri="{C3380CC4-5D6E-409C-BE32-E72D297353CC}">
              <c16:uniqueId val="{00000002-5A19-42E5-822B-04AC7EE01082}"/>
            </c:ext>
          </c:extLst>
        </c:ser>
        <c:ser>
          <c:idx val="1"/>
          <c:order val="1"/>
          <c:tx>
            <c:strRef>
              <c:f>Sheet2!$N$26</c:f>
              <c:strCache>
                <c:ptCount val="1"/>
                <c:pt idx="0">
                  <c:v>ROHM</c:v>
                </c:pt>
              </c:strCache>
            </c:strRef>
          </c:tx>
          <c:spPr>
            <a:solidFill>
              <a:schemeClr val="accent6">
                <a:lumMod val="75000"/>
              </a:schemeClr>
            </a:solidFill>
            <a:ln>
              <a:noFill/>
            </a:ln>
            <a:effectLst>
              <a:outerShdw blurRad="40000" dist="23000" dir="5400000" rotWithShape="0">
                <a:srgbClr val="000000">
                  <a:alpha val="35000"/>
                </a:srgbClr>
              </a:outerShdw>
            </a:effectLst>
          </c:spPr>
          <c:invertIfNegative val="0"/>
          <c:dPt>
            <c:idx val="5"/>
            <c:invertIfNegative val="0"/>
            <c:bubble3D val="0"/>
            <c:spPr>
              <a:solidFill>
                <a:schemeClr val="accent6">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4-5A19-42E5-822B-04AC7EE01082}"/>
              </c:ext>
            </c:extLst>
          </c:dPt>
          <c:cat>
            <c:strRef>
              <c:f>Sheet2!$L$36:$L$41</c:f>
              <c:strCache>
                <c:ptCount val="6"/>
                <c:pt idx="0">
                  <c:v>Analítico</c:v>
                </c:pt>
                <c:pt idx="1">
                  <c:v>Analítico Datos DPT</c:v>
                </c:pt>
                <c:pt idx="2">
                  <c:v>Datos de Eon y Eoff(DPT)</c:v>
                </c:pt>
                <c:pt idx="3">
                  <c:v>Modelos Fabricante</c:v>
                </c:pt>
                <c:pt idx="4">
                  <c:v>Plecs (Datos DataSheet)</c:v>
                </c:pt>
                <c:pt idx="5">
                  <c:v>Experimental</c:v>
                </c:pt>
              </c:strCache>
            </c:strRef>
          </c:cat>
          <c:val>
            <c:numRef>
              <c:f>Sheet2!$N$36:$N$41</c:f>
              <c:numCache>
                <c:formatCode>General</c:formatCode>
                <c:ptCount val="6"/>
                <c:pt idx="0">
                  <c:v>1</c:v>
                </c:pt>
                <c:pt idx="1">
                  <c:v>0.55579289131920706</c:v>
                </c:pt>
                <c:pt idx="2">
                  <c:v>0.89683267684670576</c:v>
                </c:pt>
                <c:pt idx="3">
                  <c:v>0.86357819298694649</c:v>
                </c:pt>
                <c:pt idx="4">
                  <c:v>0.79890643985419196</c:v>
                </c:pt>
                <c:pt idx="5">
                  <c:v>0.82758620689655171</c:v>
                </c:pt>
              </c:numCache>
            </c:numRef>
          </c:val>
          <c:extLst>
            <c:ext xmlns:c16="http://schemas.microsoft.com/office/drawing/2014/chart" uri="{C3380CC4-5D6E-409C-BE32-E72D297353CC}">
              <c16:uniqueId val="{00000005-5A19-42E5-822B-04AC7EE01082}"/>
            </c:ext>
          </c:extLst>
        </c:ser>
        <c:dLbls>
          <c:showLegendKey val="0"/>
          <c:showVal val="0"/>
          <c:showCatName val="0"/>
          <c:showSerName val="0"/>
          <c:showPercent val="0"/>
          <c:showBubbleSize val="0"/>
        </c:dLbls>
        <c:gapWidth val="100"/>
        <c:overlap val="-24"/>
        <c:axId val="1266139088"/>
        <c:axId val="1266139568"/>
      </c:barChart>
      <c:catAx>
        <c:axId val="126613908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568"/>
        <c:crosses val="autoZero"/>
        <c:auto val="1"/>
        <c:lblAlgn val="ctr"/>
        <c:lblOffset val="100"/>
        <c:noMultiLvlLbl val="0"/>
      </c:catAx>
      <c:valAx>
        <c:axId val="12661395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crossAx val="1266139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s-MX"/>
        </a:p>
      </c:txPr>
    </c:legend>
    <c:plotVisOnly val="1"/>
    <c:dispBlanksAs val="gap"/>
    <c:showDLblsOverMax val="0"/>
    <c:extLst/>
  </c:chart>
  <c:spPr>
    <a:noFill/>
    <a:ln>
      <a:noFill/>
    </a:ln>
    <a:effectLst/>
  </c:spPr>
  <c:txPr>
    <a:bodyPr/>
    <a:lstStyle/>
    <a:p>
      <a:pPr>
        <a:defRPr/>
      </a:pPr>
      <a:endParaRPr lang="es-MX"/>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B43DA8E-54B1-4A60-9803-CE450F99724F}" type="datetimeFigureOut">
              <a:rPr lang="es-CL" smtClean="0"/>
              <a:t>17-07-2024</a:t>
            </a:fld>
            <a:endParaRPr lang="es-CL"/>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7EEB56B-9C71-4F89-90AC-80E2ED02CF32}" type="slidenum">
              <a:rPr lang="es-CL" smtClean="0"/>
              <a:t>‹#›</a:t>
            </a:fld>
            <a:endParaRPr lang="es-CL"/>
          </a:p>
        </p:txBody>
      </p:sp>
    </p:spTree>
    <p:extLst>
      <p:ext uri="{BB962C8B-B14F-4D97-AF65-F5344CB8AC3E}">
        <p14:creationId xmlns:p14="http://schemas.microsoft.com/office/powerpoint/2010/main" val="226487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85166023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903594" y="1094613"/>
            <a:ext cx="4078285" cy="532811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4705015" y="3949342"/>
            <a:ext cx="7486959" cy="2592344"/>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055987" y="6339337"/>
            <a:ext cx="6135987" cy="518648"/>
          </a:xfrm>
          <a:prstGeom prst="rect">
            <a:avLst/>
          </a:prstGeom>
          <a:blipFill>
            <a:blip r:embed="rId4" cstate="print"/>
            <a:stretch>
              <a:fillRect/>
            </a:stretch>
          </a:blipFill>
        </p:spPr>
        <p:txBody>
          <a:bodyPr wrap="square" lIns="0" tIns="0" rIns="0" bIns="0" rtlCol="0"/>
          <a:lstStyle/>
          <a:p>
            <a:endParaRPr/>
          </a:p>
        </p:txBody>
      </p:sp>
      <p:sp>
        <p:nvSpPr>
          <p:cNvPr id="19" name="bg object 19"/>
          <p:cNvSpPr/>
          <p:nvPr/>
        </p:nvSpPr>
        <p:spPr>
          <a:xfrm>
            <a:off x="6095987" y="6356337"/>
            <a:ext cx="6095987" cy="501598"/>
          </a:xfrm>
          <a:prstGeom prst="rect">
            <a:avLst/>
          </a:prstGeom>
          <a:blipFill>
            <a:blip r:embed="rId5" cstate="print"/>
            <a:stretch>
              <a:fillRect/>
            </a:stretch>
          </a:blipFill>
        </p:spPr>
        <p:txBody>
          <a:bodyPr wrap="square" lIns="0" tIns="0" rIns="0" bIns="0" rtlCol="0"/>
          <a:lstStyle/>
          <a:p>
            <a:endParaRPr/>
          </a:p>
        </p:txBody>
      </p:sp>
      <p:sp>
        <p:nvSpPr>
          <p:cNvPr id="20" name="bg object 20"/>
          <p:cNvSpPr/>
          <p:nvPr/>
        </p:nvSpPr>
        <p:spPr>
          <a:xfrm>
            <a:off x="0" y="6339337"/>
            <a:ext cx="6135987" cy="518648"/>
          </a:xfrm>
          <a:prstGeom prst="rect">
            <a:avLst/>
          </a:prstGeom>
          <a:blipFill>
            <a:blip r:embed="rId6" cstate="print"/>
            <a:stretch>
              <a:fillRect/>
            </a:stretch>
          </a:blipFill>
        </p:spPr>
        <p:txBody>
          <a:bodyPr wrap="square" lIns="0" tIns="0" rIns="0" bIns="0" rtlCol="0"/>
          <a:lstStyle/>
          <a:p>
            <a:endParaRPr/>
          </a:p>
        </p:txBody>
      </p:sp>
      <p:sp>
        <p:nvSpPr>
          <p:cNvPr id="21" name="bg object 21"/>
          <p:cNvSpPr/>
          <p:nvPr/>
        </p:nvSpPr>
        <p:spPr>
          <a:xfrm>
            <a:off x="0" y="6356337"/>
            <a:ext cx="6095987" cy="501598"/>
          </a:xfrm>
          <a:prstGeom prst="rect">
            <a:avLst/>
          </a:prstGeom>
          <a:blipFill>
            <a:blip r:embed="rId7" cstate="print"/>
            <a:stretch>
              <a:fillRect/>
            </a:stretch>
          </a:blipFill>
        </p:spPr>
        <p:txBody>
          <a:bodyPr wrap="square" lIns="0" tIns="0" rIns="0" bIns="0" rtlCol="0"/>
          <a:lstStyle/>
          <a:p>
            <a:endParaRPr/>
          </a:p>
        </p:txBody>
      </p:sp>
      <p:sp>
        <p:nvSpPr>
          <p:cNvPr id="22" name="bg object 22"/>
          <p:cNvSpPr/>
          <p:nvPr/>
        </p:nvSpPr>
        <p:spPr>
          <a:xfrm>
            <a:off x="96583" y="6420612"/>
            <a:ext cx="1091345" cy="373099"/>
          </a:xfrm>
          <a:prstGeom prst="rect">
            <a:avLst/>
          </a:prstGeom>
          <a:blipFill>
            <a:blip r:embed="rId8" cstate="print"/>
            <a:stretch>
              <a:fillRect/>
            </a:stretch>
          </a:blipFill>
        </p:spPr>
        <p:txBody>
          <a:bodyPr wrap="square" lIns="0" tIns="0" rIns="0" bIns="0" rtlCol="0"/>
          <a:lstStyle/>
          <a:p>
            <a:endParaRPr/>
          </a:p>
        </p:txBody>
      </p:sp>
      <p:sp>
        <p:nvSpPr>
          <p:cNvPr id="23" name="bg object 23"/>
          <p:cNvSpPr/>
          <p:nvPr/>
        </p:nvSpPr>
        <p:spPr>
          <a:xfrm>
            <a:off x="1124622" y="1533531"/>
            <a:ext cx="4971414" cy="4216931"/>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73024" y="21421"/>
            <a:ext cx="12045950" cy="10134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705015" y="3949342"/>
            <a:ext cx="7486959" cy="2592344"/>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055987" y="6339337"/>
            <a:ext cx="6135987" cy="51864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6" name="Holder 6"/>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55987" y="6339337"/>
            <a:ext cx="6135987" cy="518648"/>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095987" y="6356337"/>
            <a:ext cx="6095987" cy="50159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6339337"/>
            <a:ext cx="6135987" cy="518648"/>
          </a:xfrm>
          <a:prstGeom prst="rect">
            <a:avLst/>
          </a:prstGeom>
          <a:blipFill>
            <a:blip r:embed="rId4" cstate="print"/>
            <a:stretch>
              <a:fillRect/>
            </a:stretch>
          </a:blipFill>
        </p:spPr>
        <p:txBody>
          <a:bodyPr wrap="square" lIns="0" tIns="0" rIns="0" bIns="0" rtlCol="0"/>
          <a:lstStyle/>
          <a:p>
            <a:endParaRPr/>
          </a:p>
        </p:txBody>
      </p:sp>
      <p:sp>
        <p:nvSpPr>
          <p:cNvPr id="19" name="bg object 19"/>
          <p:cNvSpPr/>
          <p:nvPr/>
        </p:nvSpPr>
        <p:spPr>
          <a:xfrm>
            <a:off x="0" y="6356337"/>
            <a:ext cx="6095987" cy="501598"/>
          </a:xfrm>
          <a:prstGeom prst="rect">
            <a:avLst/>
          </a:prstGeom>
          <a:blipFill>
            <a:blip r:embed="rId5" cstate="print"/>
            <a:stretch>
              <a:fillRect/>
            </a:stretch>
          </a:blipFill>
        </p:spPr>
        <p:txBody>
          <a:bodyPr wrap="square" lIns="0" tIns="0" rIns="0" bIns="0" rtlCol="0"/>
          <a:lstStyle/>
          <a:p>
            <a:endParaRPr/>
          </a:p>
        </p:txBody>
      </p:sp>
      <p:sp>
        <p:nvSpPr>
          <p:cNvPr id="20" name="bg object 20"/>
          <p:cNvSpPr/>
          <p:nvPr/>
        </p:nvSpPr>
        <p:spPr>
          <a:xfrm>
            <a:off x="96583" y="6420612"/>
            <a:ext cx="1091345" cy="373099"/>
          </a:xfrm>
          <a:prstGeom prst="rect">
            <a:avLst/>
          </a:prstGeom>
          <a:blipFill>
            <a:blip r:embed="rId6"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7" name="Holder 7"/>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FFBF00"/>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5" name="Holder 5"/>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75" cy="685798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4" name="Holder 4"/>
          <p:cNvSpPr>
            <a:spLocks noGrp="1"/>
          </p:cNvSpPr>
          <p:nvPr>
            <p:ph type="sldNum" sz="quarter" idx="7"/>
          </p:nvPr>
        </p:nvSpPr>
        <p:spPr/>
        <p:txBody>
          <a:bodyPr lIns="0" tIns="0" rIns="0" bIns="0"/>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5"/>
        <p:cNvGrpSpPr/>
        <p:nvPr/>
      </p:nvGrpSpPr>
      <p:grpSpPr>
        <a:xfrm>
          <a:off x="0" y="0"/>
          <a:ext cx="0" cy="0"/>
          <a:chOff x="0" y="0"/>
          <a:chExt cx="0" cy="0"/>
        </a:xfrm>
      </p:grpSpPr>
      <p:sp>
        <p:nvSpPr>
          <p:cNvPr id="16" name="Google Shape;16;p42"/>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2"/>
          <p:cNvSpPr txBox="1">
            <a:spLocks noGrp="1"/>
          </p:cNvSpPr>
          <p:nvPr>
            <p:ph type="title"/>
          </p:nvPr>
        </p:nvSpPr>
        <p:spPr>
          <a:xfrm>
            <a:off x="296214" y="14287"/>
            <a:ext cx="11655380" cy="714376"/>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707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55987" y="6339337"/>
            <a:ext cx="6135987" cy="518648"/>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426774" y="1914784"/>
            <a:ext cx="11338451" cy="1122680"/>
          </a:xfrm>
          <a:prstGeom prst="rect">
            <a:avLst/>
          </a:prstGeom>
        </p:spPr>
        <p:txBody>
          <a:bodyPr wrap="square" lIns="0" tIns="0" rIns="0" bIns="0">
            <a:spAutoFit/>
          </a:bodyPr>
          <a:lstStyle>
            <a:lvl1pPr>
              <a:defRPr sz="3600" b="1" i="0">
                <a:solidFill>
                  <a:srgbClr val="FFBF00"/>
                </a:solidFill>
                <a:latin typeface="Carlito"/>
                <a:cs typeface="Carlito"/>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7238" y="6539004"/>
            <a:ext cx="1045210" cy="177800"/>
          </a:xfrm>
          <a:prstGeom prst="rect">
            <a:avLst/>
          </a:prstGeom>
        </p:spPr>
        <p:txBody>
          <a:bodyPr wrap="square" lIns="0" tIns="0" rIns="0" bIns="0">
            <a:spAutoFit/>
          </a:bodyPr>
          <a:lstStyle>
            <a:lvl1pPr>
              <a:defRPr sz="1200" b="0" i="0">
                <a:solidFill>
                  <a:schemeClr val="tx1"/>
                </a:solidFill>
                <a:latin typeface="Carlito"/>
                <a:cs typeface="Carlito"/>
              </a:defRPr>
            </a:lvl1pPr>
          </a:lstStyle>
          <a:p>
            <a:pPr marL="12700">
              <a:lnSpc>
                <a:spcPts val="1240"/>
              </a:lnSpc>
            </a:pPr>
            <a:r>
              <a:rPr spc="-20" dirty="0"/>
              <a:t>November,</a:t>
            </a:r>
            <a:r>
              <a:rPr spc="-55" dirty="0"/>
              <a:t> </a:t>
            </a:r>
            <a:r>
              <a:rPr spc="-5" dirty="0"/>
              <a:t>2022</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7/17/2024</a:t>
            </a:fld>
            <a:endParaRPr lang="en-US"/>
          </a:p>
        </p:txBody>
      </p:sp>
      <p:sp>
        <p:nvSpPr>
          <p:cNvPr id="6" name="Holder 6"/>
          <p:cNvSpPr>
            <a:spLocks noGrp="1"/>
          </p:cNvSpPr>
          <p:nvPr>
            <p:ph type="sldNum" sz="quarter" idx="7"/>
          </p:nvPr>
        </p:nvSpPr>
        <p:spPr>
          <a:xfrm>
            <a:off x="11794021" y="6539004"/>
            <a:ext cx="230504" cy="177800"/>
          </a:xfrm>
          <a:prstGeom prst="rect">
            <a:avLst/>
          </a:prstGeom>
        </p:spPr>
        <p:txBody>
          <a:bodyPr wrap="square" lIns="0" tIns="0" rIns="0" bIns="0">
            <a:spAutoFit/>
          </a:bodyPr>
          <a:lstStyle>
            <a:lvl1pPr>
              <a:defRPr sz="1200" b="0" i="0">
                <a:solidFill>
                  <a:schemeClr val="bg1"/>
                </a:solidFill>
                <a:latin typeface="Carlito"/>
                <a:cs typeface="Carlito"/>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a:stretch/>
        </p:blipFill>
        <p:spPr>
          <a:xfrm>
            <a:off x="9420981" y="5775773"/>
            <a:ext cx="2317955" cy="792463"/>
          </a:xfrm>
          <a:prstGeom prst="rect">
            <a:avLst/>
          </a:prstGeom>
          <a:noFill/>
          <a:ln>
            <a:noFill/>
          </a:ln>
        </p:spPr>
      </p:pic>
      <p:pic>
        <p:nvPicPr>
          <p:cNvPr id="184" name="Google Shape;184;p1" descr="A picture containing logo&#10;&#10;Description automatically generated"/>
          <p:cNvPicPr preferRelativeResize="0"/>
          <p:nvPr/>
        </p:nvPicPr>
        <p:blipFill rotWithShape="1">
          <a:blip r:embed="rId4">
            <a:alphaModFix/>
          </a:blip>
          <a:srcRect/>
          <a:stretch/>
        </p:blipFill>
        <p:spPr>
          <a:xfrm>
            <a:off x="735081" y="5490665"/>
            <a:ext cx="1953801" cy="1124199"/>
          </a:xfrm>
          <a:prstGeom prst="rect">
            <a:avLst/>
          </a:prstGeom>
          <a:noFill/>
          <a:ln>
            <a:noFill/>
          </a:ln>
        </p:spPr>
      </p:pic>
      <p:sp>
        <p:nvSpPr>
          <p:cNvPr id="185" name="Google Shape;185;p1"/>
          <p:cNvSpPr txBox="1"/>
          <p:nvPr/>
        </p:nvSpPr>
        <p:spPr>
          <a:xfrm>
            <a:off x="1143000" y="2489768"/>
            <a:ext cx="12066850" cy="1200288"/>
          </a:xfrm>
          <a:prstGeom prst="rect">
            <a:avLst/>
          </a:prstGeom>
          <a:noFill/>
          <a:ln>
            <a:noFill/>
          </a:ln>
        </p:spPr>
        <p:txBody>
          <a:bodyPr spcFirstLastPara="1" wrap="square" lIns="91425" tIns="45700" rIns="91425" bIns="45700" anchor="t" anchorCtr="0">
            <a:spAutoFit/>
          </a:bodyPr>
          <a:lstStyle/>
          <a:p>
            <a:pPr lvl="0">
              <a:buClr>
                <a:srgbClr val="FFC000"/>
              </a:buClr>
              <a:buSzPts val="4000"/>
            </a:pPr>
            <a:r>
              <a:rPr lang="es-MX" sz="3600" b="1" u="sng" dirty="0">
                <a:solidFill>
                  <a:srgbClr val="FFC000"/>
                </a:solidFill>
                <a:latin typeface="Calibri"/>
                <a:ea typeface="Calibri"/>
                <a:cs typeface="Calibri"/>
                <a:sym typeface="Calibri"/>
              </a:rPr>
              <a:t>Simulaciones de Perdidas</a:t>
            </a:r>
            <a:r>
              <a:rPr lang="en-US" sz="3600" b="1" dirty="0">
                <a:solidFill>
                  <a:srgbClr val="FFC000"/>
                </a:solidFill>
                <a:latin typeface="Calibri"/>
                <a:ea typeface="Calibri"/>
                <a:cs typeface="Calibri"/>
                <a:sym typeface="Calibri"/>
              </a:rPr>
              <a:t>: </a:t>
            </a:r>
          </a:p>
          <a:p>
            <a:pPr lvl="0">
              <a:buClr>
                <a:srgbClr val="FFC000"/>
              </a:buClr>
              <a:buSzPts val="4000"/>
            </a:pPr>
            <a:r>
              <a:rPr lang="en-US" sz="3600" b="1" dirty="0" err="1">
                <a:solidFill>
                  <a:srgbClr val="FFC000"/>
                </a:solidFill>
                <a:latin typeface="Calibri"/>
                <a:ea typeface="Calibri"/>
                <a:cs typeface="Calibri"/>
                <a:sym typeface="Calibri"/>
              </a:rPr>
              <a:t>Inversor</a:t>
            </a:r>
            <a:r>
              <a:rPr lang="en-US" sz="3600" b="1" dirty="0">
                <a:solidFill>
                  <a:srgbClr val="FFC000"/>
                </a:solidFill>
                <a:latin typeface="Calibri"/>
                <a:ea typeface="Calibri"/>
                <a:cs typeface="Calibri"/>
                <a:sym typeface="Calibri"/>
              </a:rPr>
              <a:t> Puente H con carga RL</a:t>
            </a:r>
            <a:endParaRPr sz="3600" b="1" dirty="0">
              <a:solidFill>
                <a:srgbClr val="FFC000"/>
              </a:solidFill>
              <a:latin typeface="Calibri"/>
              <a:ea typeface="Calibri"/>
              <a:cs typeface="Calibri"/>
              <a:sym typeface="Arial"/>
            </a:endParaRPr>
          </a:p>
        </p:txBody>
      </p:sp>
      <p:cxnSp>
        <p:nvCxnSpPr>
          <p:cNvPr id="186" name="Google Shape;186;p1"/>
          <p:cNvCxnSpPr/>
          <p:nvPr/>
        </p:nvCxnSpPr>
        <p:spPr>
          <a:xfrm>
            <a:off x="1143000" y="3686439"/>
            <a:ext cx="6861849" cy="0"/>
          </a:xfrm>
          <a:prstGeom prst="straightConnector1">
            <a:avLst/>
          </a:prstGeom>
          <a:noFill/>
          <a:ln w="9525" cap="flat" cmpd="sng">
            <a:solidFill>
              <a:srgbClr val="FFC000"/>
            </a:solidFill>
            <a:prstDash val="solid"/>
            <a:round/>
            <a:headEnd type="none" w="sm" len="sm"/>
            <a:tailEnd type="none" w="sm" len="sm"/>
          </a:ln>
        </p:spPr>
      </p:cxnSp>
      <p:sp>
        <p:nvSpPr>
          <p:cNvPr id="187" name="Google Shape;187;p1"/>
          <p:cNvSpPr/>
          <p:nvPr/>
        </p:nvSpPr>
        <p:spPr>
          <a:xfrm>
            <a:off x="10048" y="505581"/>
            <a:ext cx="12188651" cy="1403607"/>
          </a:xfrm>
          <a:custGeom>
            <a:avLst/>
            <a:gdLst/>
            <a:ahLst/>
            <a:cxnLst/>
            <a:rect l="l" t="t" r="r" b="b"/>
            <a:pathLst>
              <a:path w="12188651" h="2397886" extrusionOk="0">
                <a:moveTo>
                  <a:pt x="0" y="619328"/>
                </a:moveTo>
                <a:cubicBezTo>
                  <a:pt x="72013" y="506284"/>
                  <a:pt x="144027" y="393240"/>
                  <a:pt x="361741" y="418361"/>
                </a:cubicBezTo>
                <a:cubicBezTo>
                  <a:pt x="579455" y="443482"/>
                  <a:pt x="931148" y="801873"/>
                  <a:pt x="1306286" y="770053"/>
                </a:cubicBezTo>
                <a:cubicBezTo>
                  <a:pt x="1681424" y="738233"/>
                  <a:pt x="2091733" y="140356"/>
                  <a:pt x="2612572" y="227442"/>
                </a:cubicBezTo>
                <a:cubicBezTo>
                  <a:pt x="3133411" y="314528"/>
                  <a:pt x="3515248" y="1327737"/>
                  <a:pt x="4431323" y="1292568"/>
                </a:cubicBezTo>
                <a:cubicBezTo>
                  <a:pt x="5347398" y="1257399"/>
                  <a:pt x="6816132" y="-167793"/>
                  <a:pt x="8109020" y="16427"/>
                </a:cubicBezTo>
                <a:cubicBezTo>
                  <a:pt x="9401908" y="200647"/>
                  <a:pt x="10795279" y="1299266"/>
                  <a:pt x="12188651" y="239788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 name="Google Shape;188;p1"/>
          <p:cNvSpPr/>
          <p:nvPr/>
        </p:nvSpPr>
        <p:spPr>
          <a:xfrm>
            <a:off x="0" y="222379"/>
            <a:ext cx="12198699" cy="1710129"/>
          </a:xfrm>
          <a:custGeom>
            <a:avLst/>
            <a:gdLst/>
            <a:ahLst/>
            <a:cxnLst/>
            <a:rect l="l" t="t" r="r" b="b"/>
            <a:pathLst>
              <a:path w="12198699" h="1710129" extrusionOk="0">
                <a:moveTo>
                  <a:pt x="0" y="651828"/>
                </a:moveTo>
                <a:cubicBezTo>
                  <a:pt x="162448" y="784968"/>
                  <a:pt x="324896" y="918109"/>
                  <a:pt x="582804" y="862843"/>
                </a:cubicBezTo>
                <a:cubicBezTo>
                  <a:pt x="840712" y="807577"/>
                  <a:pt x="1168958" y="295111"/>
                  <a:pt x="1547446" y="320232"/>
                </a:cubicBezTo>
                <a:cubicBezTo>
                  <a:pt x="1925934" y="345353"/>
                  <a:pt x="2279301" y="1065484"/>
                  <a:pt x="2853732" y="1013568"/>
                </a:cubicBezTo>
                <a:cubicBezTo>
                  <a:pt x="3428163" y="961652"/>
                  <a:pt x="4029389" y="-106823"/>
                  <a:pt x="4994031" y="8733"/>
                </a:cubicBezTo>
                <a:cubicBezTo>
                  <a:pt x="5958673" y="124289"/>
                  <a:pt x="7440804" y="1649964"/>
                  <a:pt x="8641582" y="1706905"/>
                </a:cubicBezTo>
                <a:cubicBezTo>
                  <a:pt x="9842360" y="1763846"/>
                  <a:pt x="11020529" y="1057111"/>
                  <a:pt x="12198699" y="350377"/>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 name="Google Shape;189;p1"/>
          <p:cNvSpPr/>
          <p:nvPr/>
        </p:nvSpPr>
        <p:spPr>
          <a:xfrm>
            <a:off x="10048" y="612951"/>
            <a:ext cx="12218796" cy="646255"/>
          </a:xfrm>
          <a:custGeom>
            <a:avLst/>
            <a:gdLst/>
            <a:ahLst/>
            <a:cxnLst/>
            <a:rect l="l" t="t" r="r" b="b"/>
            <a:pathLst>
              <a:path w="12218796" h="912189" extrusionOk="0">
                <a:moveTo>
                  <a:pt x="0" y="379065"/>
                </a:moveTo>
                <a:cubicBezTo>
                  <a:pt x="279679" y="293654"/>
                  <a:pt x="559358" y="208243"/>
                  <a:pt x="864158" y="228340"/>
                </a:cubicBezTo>
                <a:cubicBezTo>
                  <a:pt x="1168958" y="248437"/>
                  <a:pt x="1420167" y="513043"/>
                  <a:pt x="1828800" y="499645"/>
                </a:cubicBezTo>
                <a:cubicBezTo>
                  <a:pt x="2237433" y="486247"/>
                  <a:pt x="2612571" y="79289"/>
                  <a:pt x="3315956" y="147953"/>
                </a:cubicBezTo>
                <a:cubicBezTo>
                  <a:pt x="4019341" y="216617"/>
                  <a:pt x="4930392" y="935074"/>
                  <a:pt x="6049108" y="911628"/>
                </a:cubicBezTo>
                <a:cubicBezTo>
                  <a:pt x="7167824" y="888182"/>
                  <a:pt x="8999974" y="65891"/>
                  <a:pt x="10028255" y="7276"/>
                </a:cubicBezTo>
                <a:cubicBezTo>
                  <a:pt x="11056536" y="-51339"/>
                  <a:pt x="11637666" y="254298"/>
                  <a:pt x="12218796" y="559936"/>
                </a:cubicBezTo>
              </a:path>
            </a:pathLst>
          </a:custGeom>
          <a:no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 name="Google Shape;191;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extLst>
      <p:ext uri="{BB962C8B-B14F-4D97-AF65-F5344CB8AC3E}">
        <p14:creationId xmlns:p14="http://schemas.microsoft.com/office/powerpoint/2010/main" val="3827892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Esquemático</a:t>
            </a:r>
            <a:r>
              <a:rPr lang="es-CL" sz="3200" kern="0" spc="10" dirty="0">
                <a:solidFill>
                  <a:srgbClr val="7E7E7E"/>
                </a:solidFill>
                <a:latin typeface="Arial"/>
                <a:cs typeface="Arial"/>
              </a:rPr>
              <a:t>: Simulación </a:t>
            </a:r>
            <a:r>
              <a:rPr lang="es-CL" sz="3200" kern="0" spc="10" dirty="0" err="1">
                <a:solidFill>
                  <a:srgbClr val="7E7E7E"/>
                </a:solidFill>
                <a:latin typeface="Arial"/>
                <a:cs typeface="Arial"/>
              </a:rPr>
              <a:t>Plecs</a:t>
            </a:r>
            <a:r>
              <a:rPr lang="es-CL" sz="3200" kern="0" spc="10" dirty="0">
                <a:solidFill>
                  <a:srgbClr val="7E7E7E"/>
                </a:solidFill>
                <a:latin typeface="Arial"/>
                <a:cs typeface="Arial"/>
              </a:rPr>
              <a:t> (Modelos Fabricante)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4" name="Picture 3">
            <a:extLst>
              <a:ext uri="{FF2B5EF4-FFF2-40B4-BE49-F238E27FC236}">
                <a16:creationId xmlns:a16="http://schemas.microsoft.com/office/drawing/2014/main" id="{D429781B-4FEA-DF0C-8FA4-8D94E44FBFBC}"/>
              </a:ext>
            </a:extLst>
          </p:cNvPr>
          <p:cNvPicPr>
            <a:picLocks noChangeAspect="1"/>
          </p:cNvPicPr>
          <p:nvPr/>
        </p:nvPicPr>
        <p:blipFill>
          <a:blip r:embed="rId2"/>
          <a:stretch>
            <a:fillRect/>
          </a:stretch>
        </p:blipFill>
        <p:spPr>
          <a:xfrm>
            <a:off x="1507003" y="841043"/>
            <a:ext cx="9030890" cy="5175913"/>
          </a:xfrm>
          <a:prstGeom prst="rect">
            <a:avLst/>
          </a:prstGeom>
        </p:spPr>
      </p:pic>
    </p:spTree>
    <p:extLst>
      <p:ext uri="{BB962C8B-B14F-4D97-AF65-F5344CB8AC3E}">
        <p14:creationId xmlns:p14="http://schemas.microsoft.com/office/powerpoint/2010/main" val="2953328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Esquemático</a:t>
            </a:r>
            <a:r>
              <a:rPr lang="es-CL" sz="3200" kern="0" spc="10" dirty="0">
                <a:solidFill>
                  <a:srgbClr val="7E7E7E"/>
                </a:solidFill>
                <a:latin typeface="Arial"/>
                <a:cs typeface="Arial"/>
              </a:rPr>
              <a:t>: Simulación </a:t>
            </a:r>
            <a:r>
              <a:rPr lang="es-CL" sz="3200" kern="0" spc="10" dirty="0" err="1">
                <a:solidFill>
                  <a:srgbClr val="7E7E7E"/>
                </a:solidFill>
                <a:latin typeface="Arial"/>
                <a:cs typeface="Arial"/>
              </a:rPr>
              <a:t>Plecs</a:t>
            </a:r>
            <a:r>
              <a:rPr lang="es-CL" sz="3200" kern="0" spc="10" dirty="0">
                <a:solidFill>
                  <a:srgbClr val="7E7E7E"/>
                </a:solidFill>
                <a:latin typeface="Arial"/>
                <a:cs typeface="Arial"/>
              </a:rPr>
              <a:t> (Parámetros </a:t>
            </a:r>
            <a:r>
              <a:rPr lang="es-CL" sz="3200" kern="0" spc="10" dirty="0" err="1">
                <a:solidFill>
                  <a:srgbClr val="7E7E7E"/>
                </a:solidFill>
                <a:latin typeface="Arial"/>
                <a:cs typeface="Arial"/>
              </a:rPr>
              <a:t>DataSheet</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Imagen 2">
            <a:extLst>
              <a:ext uri="{FF2B5EF4-FFF2-40B4-BE49-F238E27FC236}">
                <a16:creationId xmlns:a16="http://schemas.microsoft.com/office/drawing/2014/main" id="{5E279F16-DED4-DEFC-38BE-58746FB992E0}"/>
              </a:ext>
            </a:extLst>
          </p:cNvPr>
          <p:cNvPicPr>
            <a:picLocks noChangeAspect="1"/>
          </p:cNvPicPr>
          <p:nvPr/>
        </p:nvPicPr>
        <p:blipFill>
          <a:blip r:embed="rId2"/>
          <a:stretch>
            <a:fillRect/>
          </a:stretch>
        </p:blipFill>
        <p:spPr>
          <a:xfrm>
            <a:off x="1223282" y="1099812"/>
            <a:ext cx="9745435" cy="4658375"/>
          </a:xfrm>
          <a:prstGeom prst="rect">
            <a:avLst/>
          </a:prstGeom>
        </p:spPr>
      </p:pic>
    </p:spTree>
    <p:extLst>
      <p:ext uri="{BB962C8B-B14F-4D97-AF65-F5344CB8AC3E}">
        <p14:creationId xmlns:p14="http://schemas.microsoft.com/office/powerpoint/2010/main" val="814152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pérdida obtuvo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1075597089"/>
              </p:ext>
            </p:extLst>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Tree>
    <p:extLst>
      <p:ext uri="{BB962C8B-B14F-4D97-AF65-F5344CB8AC3E}">
        <p14:creationId xmlns:p14="http://schemas.microsoft.com/office/powerpoint/2010/main" val="138475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temperatura obtuvo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3644604236"/>
              </p:ext>
            </p:extLst>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Temperatura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t>44.59[°C]</a:t>
                      </a:r>
                    </a:p>
                  </a:txBody>
                  <a:tcPr marL="9525" marR="9525" marT="9525" marB="0" anchor="b">
                    <a:solidFill>
                      <a:srgbClr val="FAF1D2"/>
                    </a:solidFill>
                  </a:tcPr>
                </a:tc>
                <a:tc>
                  <a:txBody>
                    <a:bodyPr/>
                    <a:lstStyle/>
                    <a:p>
                      <a:pPr algn="r" fontAlgn="b"/>
                      <a:r>
                        <a:rPr lang="es-MX" dirty="0"/>
                        <a:t>50.45[°C]</a:t>
                      </a:r>
                    </a:p>
                  </a:txBody>
                  <a:tcPr marL="9525" marR="9525" marT="9525" marB="0" anchor="b">
                    <a:solidFill>
                      <a:srgbClr val="FAF1D2"/>
                    </a:solidFill>
                  </a:tcPr>
                </a:tc>
                <a:tc>
                  <a:txBody>
                    <a:bodyPr/>
                    <a:lstStyle/>
                    <a:p>
                      <a:pPr algn="r" fontAlgn="b"/>
                      <a:r>
                        <a:rPr lang="es-MX" dirty="0"/>
                        <a:t>55.73[°C]</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48.16[°C]</a:t>
                      </a:r>
                    </a:p>
                  </a:txBody>
                  <a:tcPr marL="9525" marR="9525" marT="9525" marB="0" anchor="b">
                    <a:solidFill>
                      <a:srgbClr val="FDEFE9">
                        <a:alpha val="29020"/>
                      </a:srgbClr>
                    </a:solidFill>
                  </a:tcPr>
                </a:tc>
                <a:tc>
                  <a:txBody>
                    <a:bodyPr/>
                    <a:lstStyle/>
                    <a:p>
                      <a:pPr algn="r" fontAlgn="b"/>
                      <a:r>
                        <a:rPr lang="es-MX" dirty="0"/>
                        <a:t>48.91[°C]</a:t>
                      </a:r>
                    </a:p>
                  </a:txBody>
                  <a:tcPr marL="9525" marR="9525" marT="9525" marB="0" anchor="b">
                    <a:solidFill>
                      <a:srgbClr val="FDEFE9">
                        <a:alpha val="29020"/>
                      </a:srgbClr>
                    </a:solidFill>
                  </a:tcPr>
                </a:tc>
                <a:tc>
                  <a:txBody>
                    <a:bodyPr/>
                    <a:lstStyle/>
                    <a:p>
                      <a:pPr algn="r" fontAlgn="b"/>
                      <a:r>
                        <a:rPr lang="es-MX" dirty="0"/>
                        <a:t>78.07[°C]</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73.60[°C]</a:t>
                      </a:r>
                    </a:p>
                  </a:txBody>
                  <a:tcPr marL="9525" marR="9525" marT="9525" marB="0" anchor="b">
                    <a:solidFill>
                      <a:srgbClr val="FAF1D2"/>
                    </a:solidFill>
                  </a:tcPr>
                </a:tc>
                <a:tc>
                  <a:txBody>
                    <a:bodyPr/>
                    <a:lstStyle/>
                    <a:p>
                      <a:pPr algn="r" fontAlgn="b"/>
                      <a:r>
                        <a:rPr lang="es-MX" dirty="0"/>
                        <a:t>56.39[°C]</a:t>
                      </a:r>
                    </a:p>
                  </a:txBody>
                  <a:tcPr marL="9525" marR="9525" marT="9525" marB="0" anchor="b">
                    <a:solidFill>
                      <a:srgbClr val="FAF1D2"/>
                    </a:solidFill>
                  </a:tcPr>
                </a:tc>
                <a:tc>
                  <a:txBody>
                    <a:bodyPr/>
                    <a:lstStyle/>
                    <a:p>
                      <a:pPr algn="r" fontAlgn="b"/>
                      <a:r>
                        <a:rPr lang="es-MX" dirty="0"/>
                        <a:t>41.21[°C]</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Tree>
    <p:extLst>
      <p:ext uri="{BB962C8B-B14F-4D97-AF65-F5344CB8AC3E}">
        <p14:creationId xmlns:p14="http://schemas.microsoft.com/office/powerpoint/2010/main" val="258199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
            <a:extLst>
              <a:ext uri="{FF2B5EF4-FFF2-40B4-BE49-F238E27FC236}">
                <a16:creationId xmlns:a16="http://schemas.microsoft.com/office/drawing/2014/main" id="{8B564E35-D696-F0C1-5130-415DF642B1D8}"/>
              </a:ext>
            </a:extLst>
          </p:cNvPr>
          <p:cNvGraphicFramePr>
            <a:graphicFrameLocks noGrp="1"/>
          </p:cNvGraphicFramePr>
          <p:nvPr>
            <p:extLst>
              <p:ext uri="{D42A27DB-BD31-4B8C-83A1-F6EECF244321}">
                <p14:modId xmlns:p14="http://schemas.microsoft.com/office/powerpoint/2010/main" val="518868095"/>
              </p:ext>
            </p:extLst>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Rectángulo: esquinas redondeadas 7">
            <a:extLst>
              <a:ext uri="{FF2B5EF4-FFF2-40B4-BE49-F238E27FC236}">
                <a16:creationId xmlns:a16="http://schemas.microsoft.com/office/drawing/2014/main" id="{A7D1EA63-50D1-D040-8B8B-D2BAD6166A9C}"/>
              </a:ext>
            </a:extLst>
          </p:cNvPr>
          <p:cNvSpPr/>
          <p:nvPr/>
        </p:nvSpPr>
        <p:spPr>
          <a:xfrm>
            <a:off x="4899711" y="2563472"/>
            <a:ext cx="6452762" cy="435001"/>
          </a:xfrm>
          <a:prstGeom prst="roundRect">
            <a:avLst/>
          </a:prstGeom>
          <a:solidFill>
            <a:srgbClr val="01AF12">
              <a:alpha val="30196"/>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369332"/>
          </a:xfrm>
          <a:prstGeom prst="rect">
            <a:avLst/>
          </a:prstGeom>
          <a:noFill/>
        </p:spPr>
        <p:txBody>
          <a:bodyPr wrap="square" rtlCol="0">
            <a:spAutoFit/>
          </a:bodyPr>
          <a:lstStyle/>
          <a:p>
            <a:r>
              <a:rPr lang="es-MX" dirty="0"/>
              <a:t>Método con resultados intuitivos y fácil de replicar.</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Analítico</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9688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
            <a:extLst>
              <a:ext uri="{FF2B5EF4-FFF2-40B4-BE49-F238E27FC236}">
                <a16:creationId xmlns:a16="http://schemas.microsoft.com/office/drawing/2014/main" id="{008C316D-20AB-4955-BD2E-5C143798D14D}"/>
              </a:ext>
            </a:extLst>
          </p:cNvPr>
          <p:cNvGraphicFramePr>
            <a:graphicFrameLocks noGrp="1"/>
          </p:cNvGraphicFramePr>
          <p:nvPr>
            <p:extLst>
              <p:ext uri="{D42A27DB-BD31-4B8C-83A1-F6EECF244321}">
                <p14:modId xmlns:p14="http://schemas.microsoft.com/office/powerpoint/2010/main" val="518868095"/>
              </p:ext>
            </p:extLst>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Rectángulo: esquinas redondeadas 7">
            <a:extLst>
              <a:ext uri="{FF2B5EF4-FFF2-40B4-BE49-F238E27FC236}">
                <a16:creationId xmlns:a16="http://schemas.microsoft.com/office/drawing/2014/main" id="{A7D1EA63-50D1-D040-8B8B-D2BAD6166A9C}"/>
              </a:ext>
            </a:extLst>
          </p:cNvPr>
          <p:cNvSpPr/>
          <p:nvPr/>
        </p:nvSpPr>
        <p:spPr>
          <a:xfrm>
            <a:off x="4958188" y="2932317"/>
            <a:ext cx="6452762" cy="435001"/>
          </a:xfrm>
          <a:prstGeom prst="roundRect">
            <a:avLst/>
          </a:prstGeom>
          <a:solidFill>
            <a:srgbClr val="E3F721">
              <a:alpha val="29804"/>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646331"/>
          </a:xfrm>
          <a:prstGeom prst="rect">
            <a:avLst/>
          </a:prstGeom>
          <a:noFill/>
        </p:spPr>
        <p:txBody>
          <a:bodyPr wrap="square" rtlCol="0">
            <a:spAutoFit/>
          </a:bodyPr>
          <a:lstStyle/>
          <a:p>
            <a:r>
              <a:rPr lang="es-MX" dirty="0"/>
              <a:t>Método muy fácil de replicar, las simulaciones no toman tiempos excesivo y propone una dificultad al analizar los resultados.</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Modelos entregados por el Fabricante</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63502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1">
            <a:extLst>
              <a:ext uri="{FF2B5EF4-FFF2-40B4-BE49-F238E27FC236}">
                <a16:creationId xmlns:a16="http://schemas.microsoft.com/office/drawing/2014/main" id="{14098614-04D9-595F-4778-4623E5E825DB}"/>
              </a:ext>
            </a:extLst>
          </p:cNvPr>
          <p:cNvGraphicFramePr>
            <a:graphicFrameLocks noGrp="1"/>
          </p:cNvGraphicFramePr>
          <p:nvPr>
            <p:extLst>
              <p:ext uri="{D42A27DB-BD31-4B8C-83A1-F6EECF244321}">
                <p14:modId xmlns:p14="http://schemas.microsoft.com/office/powerpoint/2010/main" val="518868095"/>
              </p:ext>
            </p:extLst>
          </p:nvPr>
        </p:nvGraphicFramePr>
        <p:xfrm>
          <a:off x="1089711" y="2215130"/>
          <a:ext cx="10168255" cy="1483360"/>
        </p:xfrm>
        <a:graphic>
          <a:graphicData uri="http://schemas.openxmlformats.org/drawingml/2006/table">
            <a:tbl>
              <a:tblPr firstRow="1" bandRow="1">
                <a:tableStyleId>{93296810-A885-4BE3-A3E7-6D5BEEA58F35}</a:tableStyleId>
              </a:tblPr>
              <a:tblGrid>
                <a:gridCol w="2453005">
                  <a:extLst>
                    <a:ext uri="{9D8B030D-6E8A-4147-A177-3AD203B41FA5}">
                      <a16:colId xmlns:a16="http://schemas.microsoft.com/office/drawing/2014/main" val="1626012756"/>
                    </a:ext>
                  </a:extLst>
                </a:gridCol>
                <a:gridCol w="2571750">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 </a:t>
            </a:r>
            <a:r>
              <a:rPr lang="es-CL" sz="3200" kern="0" spc="10" dirty="0">
                <a:solidFill>
                  <a:srgbClr val="7E7E7E"/>
                </a:solidFill>
                <a:latin typeface="Arial"/>
                <a:cs typeface="Arial"/>
              </a:rPr>
              <a:t>: ¿Qué podemos decir de cada método?</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16</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4" name="CuadroTexto 7">
            <a:extLst>
              <a:ext uri="{FF2B5EF4-FFF2-40B4-BE49-F238E27FC236}">
                <a16:creationId xmlns:a16="http://schemas.microsoft.com/office/drawing/2014/main" id="{62997868-5CA3-3692-1768-B34FBCEEBFCD}"/>
              </a:ext>
            </a:extLst>
          </p:cNvPr>
          <p:cNvSpPr txBox="1"/>
          <p:nvPr/>
        </p:nvSpPr>
        <p:spPr>
          <a:xfrm>
            <a:off x="277837" y="4749415"/>
            <a:ext cx="11489221" cy="369332"/>
          </a:xfrm>
          <a:prstGeom prst="rect">
            <a:avLst/>
          </a:prstGeom>
          <a:noFill/>
        </p:spPr>
        <p:txBody>
          <a:bodyPr wrap="square" rtlCol="0">
            <a:spAutoFit/>
          </a:bodyPr>
          <a:lstStyle/>
          <a:p>
            <a:r>
              <a:rPr lang="es-MX" dirty="0"/>
              <a:t>Método con resultados no intuitivos, no tan fácil de replicar y las simulaciones toman mucho tiempo.</a:t>
            </a:r>
          </a:p>
        </p:txBody>
      </p:sp>
      <p:sp>
        <p:nvSpPr>
          <p:cNvPr id="9" name="object 7">
            <a:extLst>
              <a:ext uri="{FF2B5EF4-FFF2-40B4-BE49-F238E27FC236}">
                <a16:creationId xmlns:a16="http://schemas.microsoft.com/office/drawing/2014/main" id="{67730DC7-C703-6CEB-71A6-BF72883266F9}"/>
              </a:ext>
            </a:extLst>
          </p:cNvPr>
          <p:cNvSpPr txBox="1">
            <a:spLocks/>
          </p:cNvSpPr>
          <p:nvPr/>
        </p:nvSpPr>
        <p:spPr>
          <a:xfrm>
            <a:off x="275559" y="1144374"/>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err="1">
                <a:latin typeface="Arial"/>
                <a:cs typeface="Arial"/>
              </a:rPr>
              <a:t>Mosfet</a:t>
            </a:r>
            <a:r>
              <a:rPr lang="es-CL" sz="1800" kern="0" spc="25" dirty="0">
                <a:latin typeface="Arial"/>
                <a:cs typeface="Arial"/>
              </a:rPr>
              <a:t> </a:t>
            </a:r>
            <a:r>
              <a:rPr lang="es-CL" sz="1800" kern="0" spc="25" dirty="0" err="1">
                <a:latin typeface="Arial"/>
                <a:cs typeface="Arial"/>
              </a:rPr>
              <a:t>Plecs</a:t>
            </a:r>
            <a:endParaRPr lang="es-CL" sz="1800" kern="0" spc="10" dirty="0">
              <a:solidFill>
                <a:srgbClr val="7E7E7E"/>
              </a:solidFill>
              <a:latin typeface="Arial"/>
              <a:cs typeface="Arial"/>
            </a:endParaRPr>
          </a:p>
        </p:txBody>
      </p:sp>
      <p:sp>
        <p:nvSpPr>
          <p:cNvPr id="3" name="Rectángulo: esquinas redondeadas 2">
            <a:extLst>
              <a:ext uri="{FF2B5EF4-FFF2-40B4-BE49-F238E27FC236}">
                <a16:creationId xmlns:a16="http://schemas.microsoft.com/office/drawing/2014/main" id="{6C94A0E4-16E2-3F46-38F7-2E882737793B}"/>
              </a:ext>
            </a:extLst>
          </p:cNvPr>
          <p:cNvSpPr/>
          <p:nvPr/>
        </p:nvSpPr>
        <p:spPr>
          <a:xfrm>
            <a:off x="4876800" y="3329158"/>
            <a:ext cx="6452762" cy="435001"/>
          </a:xfrm>
          <a:prstGeom prst="roundRect">
            <a:avLst/>
          </a:prstGeom>
          <a:solidFill>
            <a:srgbClr val="FF0000">
              <a:alpha val="30196"/>
            </a:srgb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01481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Proyecciones</a:t>
            </a:r>
            <a:r>
              <a:rPr lang="es-CL" sz="3200" kern="0" spc="10" dirty="0">
                <a:solidFill>
                  <a:srgbClr val="7E7E7E"/>
                </a:solidFill>
                <a:latin typeface="Arial"/>
                <a:cs typeface="Arial"/>
              </a:rPr>
              <a:t>: ¿Qué sigue?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70FDE18C-6521-E9A9-9662-C24DA2CD3B2A}"/>
              </a:ext>
            </a:extLst>
          </p:cNvPr>
          <p:cNvSpPr txBox="1"/>
          <p:nvPr/>
        </p:nvSpPr>
        <p:spPr>
          <a:xfrm>
            <a:off x="228599" y="990600"/>
            <a:ext cx="11489221" cy="3139321"/>
          </a:xfrm>
          <a:prstGeom prst="rect">
            <a:avLst/>
          </a:prstGeom>
          <a:noFill/>
        </p:spPr>
        <p:txBody>
          <a:bodyPr wrap="square" rtlCol="0">
            <a:spAutoFit/>
          </a:bodyPr>
          <a:lstStyle/>
          <a:p>
            <a:pPr marL="285750" indent="-285750">
              <a:buFont typeface="Arial" panose="020B0604020202020204" pitchFamily="34" charset="0"/>
              <a:buChar char="•"/>
            </a:pPr>
            <a:r>
              <a:rPr lang="es-MX" dirty="0"/>
              <a:t>Realizar pruebas experimentales que nos permitan discernir sobre las distintas metodologías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Ajustar parámetros con la ayuda de la prueba DPT en laboratorio (Ver confiabilidad del </a:t>
            </a:r>
            <a:r>
              <a:rPr lang="es-MX" dirty="0" err="1"/>
              <a:t>DataSheet</a:t>
            </a:r>
            <a:r>
              <a:rPr lang="es-MX" dirty="0"/>
              <a:t>)</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Realizar ajustes pertinentes a las simulaciones que permitan validar una metodología para calcular eficiencia de conversores.</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2599397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197719" y="2487717"/>
            <a:ext cx="11796561" cy="94128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lgn="ctr">
              <a:spcBef>
                <a:spcPts val="45"/>
              </a:spcBef>
            </a:pPr>
            <a:r>
              <a:rPr lang="es-CL" sz="6000" kern="0" spc="25" dirty="0">
                <a:latin typeface="Arial"/>
                <a:cs typeface="Arial"/>
              </a:rPr>
              <a:t>Sección Experimental</a:t>
            </a:r>
            <a:endParaRPr lang="es-CL" sz="6000" kern="0" spc="10" dirty="0">
              <a:solidFill>
                <a:srgbClr val="7E7E7E"/>
              </a:solidFill>
              <a:latin typeface="Arial"/>
              <a:cs typeface="Arial"/>
            </a:endParaRP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Tree>
    <p:extLst>
      <p:ext uri="{BB962C8B-B14F-4D97-AF65-F5344CB8AC3E}">
        <p14:creationId xmlns:p14="http://schemas.microsoft.com/office/powerpoint/2010/main" val="1309003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19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9952A7F1-FE3D-1795-ED1A-F6BC3F5B7F44}"/>
              </a:ext>
            </a:extLst>
          </p:cNvPr>
          <p:cNvGraphicFramePr>
            <a:graphicFrameLocks noGrp="1"/>
          </p:cNvGraphicFramePr>
          <p:nvPr>
            <p:extLst>
              <p:ext uri="{D42A27DB-BD31-4B8C-83A1-F6EECF244321}">
                <p14:modId xmlns:p14="http://schemas.microsoft.com/office/powerpoint/2010/main" val="2283629846"/>
              </p:ext>
            </p:extLst>
          </p:nvPr>
        </p:nvGraphicFramePr>
        <p:xfrm>
          <a:off x="533400" y="685800"/>
          <a:ext cx="11201400" cy="4952239"/>
        </p:xfrm>
        <a:graphic>
          <a:graphicData uri="http://schemas.openxmlformats.org/drawingml/2006/table">
            <a:tbl>
              <a:tblPr firstRow="1" bandRow="1">
                <a:tableStyleId>{93296810-A885-4BE3-A3E7-6D5BEEA58F35}</a:tableStyleId>
              </a:tblPr>
              <a:tblGrid>
                <a:gridCol w="2800350">
                  <a:extLst>
                    <a:ext uri="{9D8B030D-6E8A-4147-A177-3AD203B41FA5}">
                      <a16:colId xmlns:a16="http://schemas.microsoft.com/office/drawing/2014/main" val="618086744"/>
                    </a:ext>
                  </a:extLst>
                </a:gridCol>
                <a:gridCol w="2800350">
                  <a:extLst>
                    <a:ext uri="{9D8B030D-6E8A-4147-A177-3AD203B41FA5}">
                      <a16:colId xmlns:a16="http://schemas.microsoft.com/office/drawing/2014/main" val="920345519"/>
                    </a:ext>
                  </a:extLst>
                </a:gridCol>
                <a:gridCol w="2800350">
                  <a:extLst>
                    <a:ext uri="{9D8B030D-6E8A-4147-A177-3AD203B41FA5}">
                      <a16:colId xmlns:a16="http://schemas.microsoft.com/office/drawing/2014/main" val="3198924965"/>
                    </a:ext>
                  </a:extLst>
                </a:gridCol>
                <a:gridCol w="2800350">
                  <a:extLst>
                    <a:ext uri="{9D8B030D-6E8A-4147-A177-3AD203B41FA5}">
                      <a16:colId xmlns:a16="http://schemas.microsoft.com/office/drawing/2014/main" val="3008491624"/>
                    </a:ext>
                  </a:extLst>
                </a:gridCol>
              </a:tblGrid>
              <a:tr h="2597189">
                <a:tc>
                  <a:txBody>
                    <a:bodyPr/>
                    <a:lstStyle/>
                    <a:p>
                      <a:endParaRPr lang="es-MX" dirty="0"/>
                    </a:p>
                  </a:txBody>
                  <a:tcPr/>
                </a:tc>
                <a:tc>
                  <a:txBody>
                    <a:bodyPr/>
                    <a:lstStyle/>
                    <a:p>
                      <a:endParaRPr lang="es-MX" dirty="0"/>
                    </a:p>
                  </a:txBody>
                  <a:tcPr/>
                </a:tc>
                <a:tc>
                  <a:txBody>
                    <a:bodyPr/>
                    <a:lstStyle/>
                    <a:p>
                      <a:endParaRPr lang="es-MX"/>
                    </a:p>
                  </a:txBody>
                  <a:tcPr/>
                </a:tc>
                <a:tc>
                  <a:txBody>
                    <a:bodyPr/>
                    <a:lstStyle/>
                    <a:p>
                      <a:endParaRPr lang="es-MX" dirty="0"/>
                    </a:p>
                  </a:txBody>
                  <a:tcPr/>
                </a:tc>
                <a:extLst>
                  <a:ext uri="{0D108BD9-81ED-4DB2-BD59-A6C34878D82A}">
                    <a16:rowId xmlns:a16="http://schemas.microsoft.com/office/drawing/2014/main" val="1749352350"/>
                  </a:ext>
                </a:extLst>
              </a:tr>
              <a:tr h="2355050">
                <a:tc>
                  <a:txBody>
                    <a:bodyPr/>
                    <a:lstStyle/>
                    <a:p>
                      <a:r>
                        <a:rPr lang="es-MX" dirty="0"/>
                        <a:t>(A1) Gate 4</a:t>
                      </a:r>
                    </a:p>
                  </a:txBody>
                  <a:tcPr/>
                </a:tc>
                <a:tc>
                  <a:txBody>
                    <a:bodyPr/>
                    <a:lstStyle/>
                    <a:p>
                      <a:r>
                        <a:rPr lang="es-MX" dirty="0"/>
                        <a:t>(A2) Gate 2</a:t>
                      </a:r>
                    </a:p>
                  </a:txBody>
                  <a:tcPr/>
                </a:tc>
                <a:tc>
                  <a:txBody>
                    <a:bodyPr/>
                    <a:lstStyle/>
                    <a:p>
                      <a:r>
                        <a:rPr lang="es-MX" dirty="0"/>
                        <a:t>(B1) Gate 3</a:t>
                      </a:r>
                    </a:p>
                  </a:txBody>
                  <a:tcPr/>
                </a:tc>
                <a:tc>
                  <a:txBody>
                    <a:bodyPr/>
                    <a:lstStyle/>
                    <a:p>
                      <a:r>
                        <a:rPr lang="es-MX" dirty="0"/>
                        <a:t>(B2) Gate 1</a:t>
                      </a:r>
                    </a:p>
                  </a:txBody>
                  <a:tcPr/>
                </a:tc>
                <a:extLst>
                  <a:ext uri="{0D108BD9-81ED-4DB2-BD59-A6C34878D82A}">
                    <a16:rowId xmlns:a16="http://schemas.microsoft.com/office/drawing/2014/main" val="3489718618"/>
                  </a:ext>
                </a:extLst>
              </a:tr>
            </a:tbl>
          </a:graphicData>
        </a:graphic>
      </p:graphicFrame>
      <p:pic>
        <p:nvPicPr>
          <p:cNvPr id="4" name="Picture 3">
            <a:extLst>
              <a:ext uri="{FF2B5EF4-FFF2-40B4-BE49-F238E27FC236}">
                <a16:creationId xmlns:a16="http://schemas.microsoft.com/office/drawing/2014/main" id="{0E78037E-3F22-F607-D454-C211845C1264}"/>
              </a:ext>
            </a:extLst>
          </p:cNvPr>
          <p:cNvPicPr>
            <a:picLocks noChangeAspect="1"/>
          </p:cNvPicPr>
          <p:nvPr/>
        </p:nvPicPr>
        <p:blipFill>
          <a:blip r:embed="rId2"/>
          <a:stretch>
            <a:fillRect/>
          </a:stretch>
        </p:blipFill>
        <p:spPr>
          <a:xfrm rot="16200000">
            <a:off x="986111" y="690290"/>
            <a:ext cx="1913978" cy="2514599"/>
          </a:xfrm>
          <a:prstGeom prst="rect">
            <a:avLst/>
          </a:prstGeom>
        </p:spPr>
      </p:pic>
      <p:pic>
        <p:nvPicPr>
          <p:cNvPr id="9" name="Picture 8">
            <a:extLst>
              <a:ext uri="{FF2B5EF4-FFF2-40B4-BE49-F238E27FC236}">
                <a16:creationId xmlns:a16="http://schemas.microsoft.com/office/drawing/2014/main" id="{01E9CA19-51A6-A4F3-04EC-1B20882C7A30}"/>
              </a:ext>
            </a:extLst>
          </p:cNvPr>
          <p:cNvPicPr>
            <a:picLocks noChangeAspect="1"/>
          </p:cNvPicPr>
          <p:nvPr/>
        </p:nvPicPr>
        <p:blipFill>
          <a:blip r:embed="rId3"/>
          <a:stretch>
            <a:fillRect/>
          </a:stretch>
        </p:blipFill>
        <p:spPr>
          <a:xfrm rot="16200000">
            <a:off x="3654735" y="910858"/>
            <a:ext cx="2063131" cy="2209798"/>
          </a:xfrm>
          <a:prstGeom prst="rect">
            <a:avLst/>
          </a:prstGeom>
        </p:spPr>
      </p:pic>
      <p:pic>
        <p:nvPicPr>
          <p:cNvPr id="11" name="Picture 10">
            <a:extLst>
              <a:ext uri="{FF2B5EF4-FFF2-40B4-BE49-F238E27FC236}">
                <a16:creationId xmlns:a16="http://schemas.microsoft.com/office/drawing/2014/main" id="{E68A5C64-4729-FF48-243A-5CC6C8A6E829}"/>
              </a:ext>
            </a:extLst>
          </p:cNvPr>
          <p:cNvPicPr>
            <a:picLocks noChangeAspect="1"/>
          </p:cNvPicPr>
          <p:nvPr/>
        </p:nvPicPr>
        <p:blipFill>
          <a:blip r:embed="rId4"/>
          <a:stretch>
            <a:fillRect/>
          </a:stretch>
        </p:blipFill>
        <p:spPr>
          <a:xfrm rot="16200000">
            <a:off x="6572775" y="705935"/>
            <a:ext cx="1971791" cy="2561062"/>
          </a:xfrm>
          <a:prstGeom prst="rect">
            <a:avLst/>
          </a:prstGeom>
        </p:spPr>
      </p:pic>
      <p:pic>
        <p:nvPicPr>
          <p:cNvPr id="13" name="Picture 12">
            <a:extLst>
              <a:ext uri="{FF2B5EF4-FFF2-40B4-BE49-F238E27FC236}">
                <a16:creationId xmlns:a16="http://schemas.microsoft.com/office/drawing/2014/main" id="{91FAA1C1-8E8A-0EB6-DB80-39BDA3672F69}"/>
              </a:ext>
            </a:extLst>
          </p:cNvPr>
          <p:cNvPicPr>
            <a:picLocks noChangeAspect="1"/>
          </p:cNvPicPr>
          <p:nvPr/>
        </p:nvPicPr>
        <p:blipFill>
          <a:blip r:embed="rId5"/>
          <a:stretch>
            <a:fillRect/>
          </a:stretch>
        </p:blipFill>
        <p:spPr>
          <a:xfrm rot="16200000">
            <a:off x="9318950" y="849391"/>
            <a:ext cx="2164701" cy="2209799"/>
          </a:xfrm>
          <a:prstGeom prst="rect">
            <a:avLst/>
          </a:prstGeom>
        </p:spPr>
      </p:pic>
      <p:sp>
        <p:nvSpPr>
          <p:cNvPr id="14" name="Oval 13">
            <a:extLst>
              <a:ext uri="{FF2B5EF4-FFF2-40B4-BE49-F238E27FC236}">
                <a16:creationId xmlns:a16="http://schemas.microsoft.com/office/drawing/2014/main" id="{96A84DB5-2C24-7909-6C68-EFA551AC3077}"/>
              </a:ext>
            </a:extLst>
          </p:cNvPr>
          <p:cNvSpPr/>
          <p:nvPr/>
        </p:nvSpPr>
        <p:spPr>
          <a:xfrm>
            <a:off x="2133600" y="1574562"/>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5" name="Oval 14">
            <a:extLst>
              <a:ext uri="{FF2B5EF4-FFF2-40B4-BE49-F238E27FC236}">
                <a16:creationId xmlns:a16="http://schemas.microsoft.com/office/drawing/2014/main" id="{70FABD7F-B740-F783-1AC5-9F4BBF35C55C}"/>
              </a:ext>
            </a:extLst>
          </p:cNvPr>
          <p:cNvSpPr/>
          <p:nvPr/>
        </p:nvSpPr>
        <p:spPr>
          <a:xfrm>
            <a:off x="4297651" y="1625837"/>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6" name="Oval 15">
            <a:extLst>
              <a:ext uri="{FF2B5EF4-FFF2-40B4-BE49-F238E27FC236}">
                <a16:creationId xmlns:a16="http://schemas.microsoft.com/office/drawing/2014/main" id="{C453843C-8F50-EE30-58C1-08DAF81381AE}"/>
              </a:ext>
            </a:extLst>
          </p:cNvPr>
          <p:cNvSpPr/>
          <p:nvPr/>
        </p:nvSpPr>
        <p:spPr>
          <a:xfrm>
            <a:off x="6942746" y="1777525"/>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7" name="Oval 16">
            <a:extLst>
              <a:ext uri="{FF2B5EF4-FFF2-40B4-BE49-F238E27FC236}">
                <a16:creationId xmlns:a16="http://schemas.microsoft.com/office/drawing/2014/main" id="{3908B3FA-FC48-C372-CD25-13D227586DB6}"/>
              </a:ext>
            </a:extLst>
          </p:cNvPr>
          <p:cNvSpPr/>
          <p:nvPr/>
        </p:nvSpPr>
        <p:spPr>
          <a:xfrm>
            <a:off x="9854724" y="1760433"/>
            <a:ext cx="304800" cy="304800"/>
          </a:xfrm>
          <a:prstGeom prst="ellipse">
            <a:avLst/>
          </a:prstGeom>
          <a:solidFill>
            <a:schemeClr val="accent3">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503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Inversor Puente H</a:t>
            </a:r>
            <a:r>
              <a:rPr lang="es-CL" sz="3200" kern="0" spc="10" dirty="0">
                <a:solidFill>
                  <a:srgbClr val="7E7E7E"/>
                </a:solidFill>
                <a:latin typeface="Arial"/>
                <a:cs typeface="Arial"/>
              </a:rPr>
              <a:t>: ¿Qué modulación?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8" name="CuadroTexto 7">
            <a:extLst>
              <a:ext uri="{FF2B5EF4-FFF2-40B4-BE49-F238E27FC236}">
                <a16:creationId xmlns:a16="http://schemas.microsoft.com/office/drawing/2014/main" id="{516C41C2-F8C4-974A-9D9D-9A15A4BF03A7}"/>
              </a:ext>
            </a:extLst>
          </p:cNvPr>
          <p:cNvSpPr txBox="1"/>
          <p:nvPr/>
        </p:nvSpPr>
        <p:spPr>
          <a:xfrm>
            <a:off x="381001" y="838200"/>
            <a:ext cx="1447800" cy="1200329"/>
          </a:xfrm>
          <a:prstGeom prst="rect">
            <a:avLst/>
          </a:prstGeom>
          <a:noFill/>
        </p:spPr>
        <p:txBody>
          <a:bodyPr wrap="square" rtlCol="0">
            <a:spAutoFit/>
          </a:bodyPr>
          <a:lstStyle/>
          <a:p>
            <a:r>
              <a:rPr lang="es-MX" b="1" dirty="0"/>
              <a:t>SPWM: </a:t>
            </a:r>
          </a:p>
          <a:p>
            <a:r>
              <a:rPr lang="es-MX" dirty="0"/>
              <a:t>f = 50 Hz</a:t>
            </a:r>
          </a:p>
          <a:p>
            <a:r>
              <a:rPr lang="es-MX" dirty="0" err="1"/>
              <a:t>ma</a:t>
            </a:r>
            <a:r>
              <a:rPr lang="es-MX" dirty="0"/>
              <a:t> = 0.89</a:t>
            </a:r>
          </a:p>
          <a:p>
            <a:r>
              <a:rPr lang="es-MX" dirty="0" err="1"/>
              <a:t>fm</a:t>
            </a:r>
            <a:r>
              <a:rPr lang="es-MX" dirty="0"/>
              <a:t> = 500</a:t>
            </a:r>
          </a:p>
        </p:txBody>
      </p:sp>
      <p:sp>
        <p:nvSpPr>
          <p:cNvPr id="12" name="CuadroTexto 11">
            <a:extLst>
              <a:ext uri="{FF2B5EF4-FFF2-40B4-BE49-F238E27FC236}">
                <a16:creationId xmlns:a16="http://schemas.microsoft.com/office/drawing/2014/main" id="{79A1EC2A-EA68-6A13-26BD-69C688B9C0F1}"/>
              </a:ext>
            </a:extLst>
          </p:cNvPr>
          <p:cNvSpPr txBox="1"/>
          <p:nvPr/>
        </p:nvSpPr>
        <p:spPr>
          <a:xfrm>
            <a:off x="1676400" y="838199"/>
            <a:ext cx="1447800" cy="1200329"/>
          </a:xfrm>
          <a:prstGeom prst="rect">
            <a:avLst/>
          </a:prstGeom>
          <a:noFill/>
        </p:spPr>
        <p:txBody>
          <a:bodyPr wrap="square" rtlCol="0">
            <a:spAutoFit/>
          </a:bodyPr>
          <a:lstStyle/>
          <a:p>
            <a:endParaRPr lang="es-MX" dirty="0"/>
          </a:p>
          <a:p>
            <a:r>
              <a:rPr lang="es-MX" dirty="0" err="1"/>
              <a:t>Vdc</a:t>
            </a:r>
            <a:r>
              <a:rPr lang="es-MX" dirty="0"/>
              <a:t>= 420 [V]</a:t>
            </a:r>
          </a:p>
          <a:p>
            <a:r>
              <a:rPr lang="es-MX" dirty="0"/>
              <a:t>P = 5 [kW]</a:t>
            </a:r>
          </a:p>
          <a:p>
            <a:r>
              <a:rPr lang="es-MX" dirty="0"/>
              <a:t>R = 14 Ohm </a:t>
            </a:r>
          </a:p>
        </p:txBody>
      </p:sp>
      <p:sp>
        <p:nvSpPr>
          <p:cNvPr id="14" name="CuadroTexto 13">
            <a:extLst>
              <a:ext uri="{FF2B5EF4-FFF2-40B4-BE49-F238E27FC236}">
                <a16:creationId xmlns:a16="http://schemas.microsoft.com/office/drawing/2014/main" id="{7F6D25BF-C351-219B-9692-AEA1ADBD2725}"/>
              </a:ext>
            </a:extLst>
          </p:cNvPr>
          <p:cNvSpPr txBox="1"/>
          <p:nvPr/>
        </p:nvSpPr>
        <p:spPr>
          <a:xfrm>
            <a:off x="3124200" y="838198"/>
            <a:ext cx="1447800" cy="646331"/>
          </a:xfrm>
          <a:prstGeom prst="rect">
            <a:avLst/>
          </a:prstGeom>
          <a:noFill/>
        </p:spPr>
        <p:txBody>
          <a:bodyPr wrap="square" rtlCol="0">
            <a:spAutoFit/>
          </a:bodyPr>
          <a:lstStyle/>
          <a:p>
            <a:endParaRPr lang="es-MX" dirty="0"/>
          </a:p>
          <a:p>
            <a:r>
              <a:rPr lang="es-MX" dirty="0"/>
              <a:t>L = 460 [</a:t>
            </a:r>
            <a:r>
              <a:rPr lang="es-MX" dirty="0" err="1"/>
              <a:t>uH</a:t>
            </a:r>
            <a:r>
              <a:rPr lang="es-MX" dirty="0"/>
              <a:t>]</a:t>
            </a:r>
          </a:p>
        </p:txBody>
      </p:sp>
      <p:pic>
        <p:nvPicPr>
          <p:cNvPr id="3" name="Picture 2">
            <a:extLst>
              <a:ext uri="{FF2B5EF4-FFF2-40B4-BE49-F238E27FC236}">
                <a16:creationId xmlns:a16="http://schemas.microsoft.com/office/drawing/2014/main" id="{8B4F1DA3-565E-1CC4-A604-58E27BD33D04}"/>
              </a:ext>
            </a:extLst>
          </p:cNvPr>
          <p:cNvPicPr>
            <a:picLocks noChangeAspect="1"/>
          </p:cNvPicPr>
          <p:nvPr/>
        </p:nvPicPr>
        <p:blipFill>
          <a:blip r:embed="rId2"/>
          <a:stretch>
            <a:fillRect/>
          </a:stretch>
        </p:blipFill>
        <p:spPr>
          <a:xfrm>
            <a:off x="6465946" y="668541"/>
            <a:ext cx="4739171" cy="2190373"/>
          </a:xfrm>
          <a:prstGeom prst="rect">
            <a:avLst/>
          </a:prstGeom>
        </p:spPr>
      </p:pic>
      <p:pic>
        <p:nvPicPr>
          <p:cNvPr id="9" name="Picture 8">
            <a:extLst>
              <a:ext uri="{FF2B5EF4-FFF2-40B4-BE49-F238E27FC236}">
                <a16:creationId xmlns:a16="http://schemas.microsoft.com/office/drawing/2014/main" id="{6B958F58-A941-0D30-D22D-98A134026BC5}"/>
              </a:ext>
            </a:extLst>
          </p:cNvPr>
          <p:cNvPicPr>
            <a:picLocks noChangeAspect="1"/>
          </p:cNvPicPr>
          <p:nvPr/>
        </p:nvPicPr>
        <p:blipFill>
          <a:blip r:embed="rId3"/>
          <a:stretch>
            <a:fillRect/>
          </a:stretch>
        </p:blipFill>
        <p:spPr>
          <a:xfrm>
            <a:off x="983379" y="3329352"/>
            <a:ext cx="10287000" cy="2684098"/>
          </a:xfrm>
          <a:prstGeom prst="rect">
            <a:avLst/>
          </a:prstGeom>
        </p:spPr>
      </p:pic>
    </p:spTree>
    <p:extLst>
      <p:ext uri="{BB962C8B-B14F-4D97-AF65-F5344CB8AC3E}">
        <p14:creationId xmlns:p14="http://schemas.microsoft.com/office/powerpoint/2010/main" val="300498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¿Qué problemas hemos tenido?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20</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70FDE18C-6521-E9A9-9662-C24DA2CD3B2A}"/>
              </a:ext>
            </a:extLst>
          </p:cNvPr>
          <p:cNvSpPr txBox="1"/>
          <p:nvPr/>
        </p:nvSpPr>
        <p:spPr>
          <a:xfrm>
            <a:off x="228599" y="990600"/>
            <a:ext cx="11489221" cy="2585323"/>
          </a:xfrm>
          <a:prstGeom prst="rect">
            <a:avLst/>
          </a:prstGeom>
          <a:noFill/>
        </p:spPr>
        <p:txBody>
          <a:bodyPr wrap="square" rtlCol="0">
            <a:spAutoFit/>
          </a:bodyPr>
          <a:lstStyle/>
          <a:p>
            <a:pPr marL="285750" indent="-285750">
              <a:buFont typeface="Arial" panose="020B0604020202020204" pitchFamily="34" charset="0"/>
              <a:buChar char="•"/>
            </a:pPr>
            <a:r>
              <a:rPr lang="es-MX" dirty="0"/>
              <a:t>Apagado de gate drives por señales de </a:t>
            </a:r>
            <a:r>
              <a:rPr lang="es-MX" dirty="0" err="1"/>
              <a:t>ready</a:t>
            </a:r>
            <a:r>
              <a:rPr lang="es-MX" dirty="0"/>
              <a:t> accionadas por un voltaje Vee mayor a 0 (limite permitido)</a:t>
            </a:r>
          </a:p>
          <a:p>
            <a:endParaRPr lang="es-MX" dirty="0"/>
          </a:p>
          <a:p>
            <a:pPr marL="285750" indent="-285750">
              <a:buFont typeface="Arial" panose="020B0604020202020204" pitchFamily="34" charset="0"/>
              <a:buChar char="•"/>
            </a:pPr>
            <a:r>
              <a:rPr lang="es-MX" dirty="0"/>
              <a:t>Que soluciones:</a:t>
            </a:r>
          </a:p>
          <a:p>
            <a:pPr marL="285750" indent="-285750">
              <a:buFont typeface="Arial" panose="020B0604020202020204" pitchFamily="34" charset="0"/>
              <a:buChar char="•"/>
            </a:pPr>
            <a:r>
              <a:rPr lang="es-MX" dirty="0"/>
              <a:t>- Agregamos </a:t>
            </a:r>
            <a:r>
              <a:rPr lang="es-MX" dirty="0" err="1"/>
              <a:t>Snubbers</a:t>
            </a:r>
            <a:r>
              <a:rPr lang="es-MX" dirty="0"/>
              <a:t> (Ayudo, pero no soluciono el problema)</a:t>
            </a:r>
          </a:p>
          <a:p>
            <a:pPr marL="285750" indent="-285750">
              <a:buFont typeface="Arial" panose="020B0604020202020204" pitchFamily="34" charset="0"/>
              <a:buChar char="•"/>
            </a:pPr>
            <a:r>
              <a:rPr lang="es-MX" dirty="0"/>
              <a:t>- Agregamos </a:t>
            </a:r>
            <a:r>
              <a:rPr lang="es-MX" dirty="0" err="1"/>
              <a:t>Snubber</a:t>
            </a:r>
            <a:r>
              <a:rPr lang="es-MX" dirty="0"/>
              <a:t> discretos (Mejora muy pequeña)</a:t>
            </a:r>
          </a:p>
          <a:p>
            <a:pPr marL="285750" indent="-285750">
              <a:buFont typeface="Arial" panose="020B0604020202020204" pitchFamily="34" charset="0"/>
              <a:buChar char="•"/>
            </a:pPr>
            <a:r>
              <a:rPr lang="es-MX" dirty="0"/>
              <a:t>- Capacitores en el </a:t>
            </a:r>
            <a:r>
              <a:rPr lang="es-MX" dirty="0" err="1"/>
              <a:t>dc</a:t>
            </a:r>
            <a:r>
              <a:rPr lang="es-MX" dirty="0"/>
              <a:t> link (Mejoro levemente)</a:t>
            </a:r>
          </a:p>
          <a:p>
            <a:pPr marL="285750" indent="-285750">
              <a:buFont typeface="Arial" panose="020B0604020202020204" pitchFamily="34" charset="0"/>
              <a:buChar char="•"/>
            </a:pPr>
            <a:r>
              <a:rPr lang="es-MX" dirty="0"/>
              <a:t>- Cambiar placas y distribución de cables (Soluciono el problema)</a:t>
            </a:r>
          </a:p>
          <a:p>
            <a:pPr marL="285750" indent="-285750">
              <a:buFont typeface="Arial" panose="020B0604020202020204" pitchFamily="34" charset="0"/>
              <a:buChar char="•"/>
            </a:pPr>
            <a:r>
              <a:rPr lang="es-MX" dirty="0"/>
              <a:t>Hipótesis: El problema está asociado a interferencias posiblemente EMI.</a:t>
            </a:r>
          </a:p>
          <a:p>
            <a:pPr marL="285750" indent="-285750">
              <a:buFont typeface="Arial" panose="020B0604020202020204" pitchFamily="34" charset="0"/>
              <a:buChar char="•"/>
            </a:pPr>
            <a:endParaRPr lang="es-MX" dirty="0"/>
          </a:p>
        </p:txBody>
      </p:sp>
    </p:spTree>
    <p:extLst>
      <p:ext uri="{BB962C8B-B14F-4D97-AF65-F5344CB8AC3E}">
        <p14:creationId xmlns:p14="http://schemas.microsoft.com/office/powerpoint/2010/main" val="3534410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¿Cómo se ve el set up final?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21</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Picture 2" descr="A group of wires and wires on a table&#10;&#10;Description automatically generated">
            <a:extLst>
              <a:ext uri="{FF2B5EF4-FFF2-40B4-BE49-F238E27FC236}">
                <a16:creationId xmlns:a16="http://schemas.microsoft.com/office/drawing/2014/main" id="{DA10B2D1-76A8-F375-E50D-5F6134F21A85}"/>
              </a:ext>
            </a:extLst>
          </p:cNvPr>
          <p:cNvPicPr>
            <a:picLocks noChangeAspect="1"/>
          </p:cNvPicPr>
          <p:nvPr/>
        </p:nvPicPr>
        <p:blipFill>
          <a:blip r:embed="rId2"/>
          <a:stretch>
            <a:fillRect/>
          </a:stretch>
        </p:blipFill>
        <p:spPr>
          <a:xfrm>
            <a:off x="914400" y="1197552"/>
            <a:ext cx="4724400" cy="4120167"/>
          </a:xfrm>
          <a:prstGeom prst="rect">
            <a:avLst/>
          </a:prstGeom>
        </p:spPr>
      </p:pic>
      <p:pic>
        <p:nvPicPr>
          <p:cNvPr id="4" name="Picture 3" descr="A circuit board with wires and cables&#10;&#10;Description automatically generated">
            <a:extLst>
              <a:ext uri="{FF2B5EF4-FFF2-40B4-BE49-F238E27FC236}">
                <a16:creationId xmlns:a16="http://schemas.microsoft.com/office/drawing/2014/main" id="{0767F163-FD4A-F469-CC2F-07252EB8DB18}"/>
              </a:ext>
            </a:extLst>
          </p:cNvPr>
          <p:cNvPicPr>
            <a:picLocks noChangeAspect="1"/>
          </p:cNvPicPr>
          <p:nvPr/>
        </p:nvPicPr>
        <p:blipFill>
          <a:blip r:embed="rId3"/>
          <a:stretch>
            <a:fillRect/>
          </a:stretch>
        </p:blipFill>
        <p:spPr>
          <a:xfrm>
            <a:off x="6586073" y="1197551"/>
            <a:ext cx="4388731" cy="4120167"/>
          </a:xfrm>
          <a:prstGeom prst="rect">
            <a:avLst/>
          </a:prstGeom>
        </p:spPr>
      </p:pic>
      <p:sp>
        <p:nvSpPr>
          <p:cNvPr id="8" name="CuadroTexto 7">
            <a:extLst>
              <a:ext uri="{FF2B5EF4-FFF2-40B4-BE49-F238E27FC236}">
                <a16:creationId xmlns:a16="http://schemas.microsoft.com/office/drawing/2014/main" id="{2BF9CBB4-7FD6-4E80-865A-F447BF839063}"/>
              </a:ext>
            </a:extLst>
          </p:cNvPr>
          <p:cNvSpPr txBox="1"/>
          <p:nvPr/>
        </p:nvSpPr>
        <p:spPr>
          <a:xfrm>
            <a:off x="841462" y="5317718"/>
            <a:ext cx="11489221" cy="369332"/>
          </a:xfrm>
          <a:prstGeom prst="rect">
            <a:avLst/>
          </a:prstGeom>
          <a:noFill/>
        </p:spPr>
        <p:txBody>
          <a:bodyPr wrap="square" rtlCol="0">
            <a:spAutoFit/>
          </a:bodyPr>
          <a:lstStyle/>
          <a:p>
            <a:r>
              <a:rPr lang="es-MX" dirty="0"/>
              <a:t>Se utilizo un analizador de potencia y se midieron gate </a:t>
            </a:r>
            <a:r>
              <a:rPr lang="es-MX" dirty="0" err="1"/>
              <a:t>surce</a:t>
            </a:r>
            <a:r>
              <a:rPr lang="es-MX" dirty="0"/>
              <a:t>/</a:t>
            </a:r>
            <a:r>
              <a:rPr lang="es-MX" dirty="0" err="1"/>
              <a:t>drain</a:t>
            </a:r>
            <a:r>
              <a:rPr lang="es-MX" dirty="0"/>
              <a:t> </a:t>
            </a:r>
            <a:r>
              <a:rPr lang="es-MX" dirty="0" err="1"/>
              <a:t>surce</a:t>
            </a:r>
            <a:r>
              <a:rPr lang="es-MX" dirty="0"/>
              <a:t> y corriente para posible uso futuro</a:t>
            </a:r>
          </a:p>
        </p:txBody>
      </p:sp>
    </p:spTree>
    <p:extLst>
      <p:ext uri="{BB962C8B-B14F-4D97-AF65-F5344CB8AC3E}">
        <p14:creationId xmlns:p14="http://schemas.microsoft.com/office/powerpoint/2010/main" val="230545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Resultados </a:t>
            </a:r>
            <a:r>
              <a:rPr lang="es-CL" sz="3200" kern="0" spc="10" dirty="0" err="1">
                <a:solidFill>
                  <a:srgbClr val="7E7E7E"/>
                </a:solidFill>
                <a:latin typeface="Arial"/>
                <a:cs typeface="Arial"/>
              </a:rPr>
              <a:t>Rohm</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22</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9" name="Picture 8" descr="A screenshot of a computer&#10;&#10;Description automatically generated">
            <a:extLst>
              <a:ext uri="{FF2B5EF4-FFF2-40B4-BE49-F238E27FC236}">
                <a16:creationId xmlns:a16="http://schemas.microsoft.com/office/drawing/2014/main" id="{ADF0A914-1A8A-F630-93D8-999C5B424C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222868"/>
            <a:ext cx="7586132" cy="4267200"/>
          </a:xfrm>
          <a:prstGeom prst="rect">
            <a:avLst/>
          </a:prstGeom>
        </p:spPr>
      </p:pic>
      <p:pic>
        <p:nvPicPr>
          <p:cNvPr id="11" name="Picture 10">
            <a:extLst>
              <a:ext uri="{FF2B5EF4-FFF2-40B4-BE49-F238E27FC236}">
                <a16:creationId xmlns:a16="http://schemas.microsoft.com/office/drawing/2014/main" id="{49D9BD6A-D6F7-EFBD-B89E-10BBE2380437}"/>
              </a:ext>
            </a:extLst>
          </p:cNvPr>
          <p:cNvPicPr>
            <a:picLocks noChangeAspect="1"/>
          </p:cNvPicPr>
          <p:nvPr/>
        </p:nvPicPr>
        <p:blipFill>
          <a:blip r:embed="rId3"/>
          <a:stretch>
            <a:fillRect/>
          </a:stretch>
        </p:blipFill>
        <p:spPr>
          <a:xfrm>
            <a:off x="8388927" y="228600"/>
            <a:ext cx="3429000" cy="4964373"/>
          </a:xfrm>
          <a:prstGeom prst="rect">
            <a:avLst/>
          </a:prstGeom>
        </p:spPr>
      </p:pic>
      <p:sp>
        <p:nvSpPr>
          <p:cNvPr id="12" name="CuadroTexto 7">
            <a:extLst>
              <a:ext uri="{FF2B5EF4-FFF2-40B4-BE49-F238E27FC236}">
                <a16:creationId xmlns:a16="http://schemas.microsoft.com/office/drawing/2014/main" id="{C0AFEBF1-1822-D6F7-6D24-6BC65447A30C}"/>
              </a:ext>
            </a:extLst>
          </p:cNvPr>
          <p:cNvSpPr txBox="1"/>
          <p:nvPr/>
        </p:nvSpPr>
        <p:spPr>
          <a:xfrm>
            <a:off x="8305800" y="5280377"/>
            <a:ext cx="2802421" cy="369332"/>
          </a:xfrm>
          <a:prstGeom prst="rect">
            <a:avLst/>
          </a:prstGeom>
          <a:noFill/>
        </p:spPr>
        <p:txBody>
          <a:bodyPr wrap="square" rtlCol="0">
            <a:spAutoFit/>
          </a:bodyPr>
          <a:lstStyle/>
          <a:p>
            <a:r>
              <a:rPr lang="es-MX" dirty="0"/>
              <a:t>Eficiencia Promedio 98.56%</a:t>
            </a:r>
          </a:p>
        </p:txBody>
      </p:sp>
    </p:spTree>
    <p:extLst>
      <p:ext uri="{BB962C8B-B14F-4D97-AF65-F5344CB8AC3E}">
        <p14:creationId xmlns:p14="http://schemas.microsoft.com/office/powerpoint/2010/main" val="4214222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Experimental</a:t>
            </a:r>
            <a:r>
              <a:rPr lang="es-CL" sz="3200" kern="0" spc="10" dirty="0">
                <a:solidFill>
                  <a:srgbClr val="7E7E7E"/>
                </a:solidFill>
                <a:latin typeface="Arial"/>
                <a:cs typeface="Arial"/>
              </a:rPr>
              <a:t>: Resultados </a:t>
            </a:r>
            <a:r>
              <a:rPr lang="es-CL" sz="3200" kern="0" spc="10" dirty="0" err="1">
                <a:solidFill>
                  <a:srgbClr val="7E7E7E"/>
                </a:solidFill>
                <a:latin typeface="Arial"/>
                <a:cs typeface="Arial"/>
              </a:rPr>
              <a:t>Infineon</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12" name="CuadroTexto 7">
            <a:extLst>
              <a:ext uri="{FF2B5EF4-FFF2-40B4-BE49-F238E27FC236}">
                <a16:creationId xmlns:a16="http://schemas.microsoft.com/office/drawing/2014/main" id="{C0AFEBF1-1822-D6F7-6D24-6BC65447A30C}"/>
              </a:ext>
            </a:extLst>
          </p:cNvPr>
          <p:cNvSpPr txBox="1"/>
          <p:nvPr/>
        </p:nvSpPr>
        <p:spPr>
          <a:xfrm>
            <a:off x="8305800" y="5280377"/>
            <a:ext cx="2802421" cy="369332"/>
          </a:xfrm>
          <a:prstGeom prst="rect">
            <a:avLst/>
          </a:prstGeom>
          <a:noFill/>
        </p:spPr>
        <p:txBody>
          <a:bodyPr wrap="square" rtlCol="0">
            <a:spAutoFit/>
          </a:bodyPr>
          <a:lstStyle/>
          <a:p>
            <a:r>
              <a:rPr lang="es-MX" dirty="0"/>
              <a:t>Eficiencia Promedio 98.26%</a:t>
            </a:r>
          </a:p>
        </p:txBody>
      </p:sp>
      <p:pic>
        <p:nvPicPr>
          <p:cNvPr id="3" name="Picture 2">
            <a:extLst>
              <a:ext uri="{FF2B5EF4-FFF2-40B4-BE49-F238E27FC236}">
                <a16:creationId xmlns:a16="http://schemas.microsoft.com/office/drawing/2014/main" id="{2BF54974-2143-A8FA-2158-36335D756D67}"/>
              </a:ext>
            </a:extLst>
          </p:cNvPr>
          <p:cNvPicPr>
            <a:picLocks noChangeAspect="1"/>
          </p:cNvPicPr>
          <p:nvPr/>
        </p:nvPicPr>
        <p:blipFill>
          <a:blip r:embed="rId2"/>
          <a:stretch>
            <a:fillRect/>
          </a:stretch>
        </p:blipFill>
        <p:spPr>
          <a:xfrm>
            <a:off x="8315715" y="141196"/>
            <a:ext cx="3352800" cy="519604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A936D7B-C014-F036-AFBC-A625E539A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197843"/>
            <a:ext cx="7586132" cy="4267200"/>
          </a:xfrm>
          <a:prstGeom prst="rect">
            <a:avLst/>
          </a:prstGeom>
        </p:spPr>
      </p:pic>
    </p:spTree>
    <p:extLst>
      <p:ext uri="{BB962C8B-B14F-4D97-AF65-F5344CB8AC3E}">
        <p14:creationId xmlns:p14="http://schemas.microsoft.com/office/powerpoint/2010/main" val="4120172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Resultados</a:t>
            </a:r>
            <a:r>
              <a:rPr lang="es-CL" sz="3200" kern="0" spc="10" dirty="0">
                <a:solidFill>
                  <a:srgbClr val="7E7E7E"/>
                </a:solidFill>
                <a:latin typeface="Arial"/>
                <a:cs typeface="Arial"/>
              </a:rPr>
              <a:t>: ¿Qué pérdida obtuvo cada método ahora?</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2121797069"/>
              </p:ext>
            </p:extLst>
          </p:nvPr>
        </p:nvGraphicFramePr>
        <p:xfrm>
          <a:off x="1088072" y="1832183"/>
          <a:ext cx="10168255" cy="2595880"/>
        </p:xfrm>
        <a:graphic>
          <a:graphicData uri="http://schemas.openxmlformats.org/drawingml/2006/table">
            <a:tbl>
              <a:tblPr firstRow="1" bandRow="1">
                <a:tableStyleId>{93296810-A885-4BE3-A3E7-6D5BEEA58F35}</a:tableStyleId>
              </a:tblPr>
              <a:tblGrid>
                <a:gridCol w="2569528">
                  <a:extLst>
                    <a:ext uri="{9D8B030D-6E8A-4147-A177-3AD203B41FA5}">
                      <a16:colId xmlns:a16="http://schemas.microsoft.com/office/drawing/2014/main" val="1626012756"/>
                    </a:ext>
                  </a:extLst>
                </a:gridCol>
                <a:gridCol w="2455227">
                  <a:extLst>
                    <a:ext uri="{9D8B030D-6E8A-4147-A177-3AD203B41FA5}">
                      <a16:colId xmlns:a16="http://schemas.microsoft.com/office/drawing/2014/main" val="603160712"/>
                    </a:ext>
                  </a:extLst>
                </a:gridCol>
                <a:gridCol w="2571750">
                  <a:extLst>
                    <a:ext uri="{9D8B030D-6E8A-4147-A177-3AD203B41FA5}">
                      <a16:colId xmlns:a16="http://schemas.microsoft.com/office/drawing/2014/main" val="1452700653"/>
                    </a:ext>
                  </a:extLst>
                </a:gridCol>
                <a:gridCol w="2571750">
                  <a:extLst>
                    <a:ext uri="{9D8B030D-6E8A-4147-A177-3AD203B41FA5}">
                      <a16:colId xmlns:a16="http://schemas.microsoft.com/office/drawing/2014/main" val="4017413643"/>
                    </a:ext>
                  </a:extLst>
                </a:gridCol>
              </a:tblGrid>
              <a:tr h="370840">
                <a:tc>
                  <a:txBody>
                    <a:bodyPr/>
                    <a:lstStyle/>
                    <a:p>
                      <a:r>
                        <a:rPr lang="en-US" dirty="0" err="1"/>
                        <a:t>Método</a:t>
                      </a:r>
                      <a:r>
                        <a:rPr lang="en-US" dirty="0"/>
                        <a:t>/</a:t>
                      </a:r>
                      <a:r>
                        <a:rPr lang="en-US" dirty="0" err="1"/>
                        <a:t>Pérdida</a:t>
                      </a:r>
                      <a:endParaRPr lang="en-US" dirty="0"/>
                    </a:p>
                  </a:txBody>
                  <a:tcPr>
                    <a:solidFill>
                      <a:srgbClr val="EEB400"/>
                    </a:solidFill>
                  </a:tcPr>
                </a:tc>
                <a:tc>
                  <a:txBody>
                    <a:bodyPr/>
                    <a:lstStyle/>
                    <a:p>
                      <a:r>
                        <a:rPr lang="en-US" dirty="0"/>
                        <a:t>Infineon</a:t>
                      </a:r>
                    </a:p>
                  </a:txBody>
                  <a:tcPr>
                    <a:solidFill>
                      <a:srgbClr val="EEB400"/>
                    </a:solidFill>
                  </a:tcPr>
                </a:tc>
                <a:tc>
                  <a:txBody>
                    <a:bodyPr/>
                    <a:lstStyle/>
                    <a:p>
                      <a:r>
                        <a:rPr lang="en-US" dirty="0"/>
                        <a:t>ROHM</a:t>
                      </a:r>
                    </a:p>
                  </a:txBody>
                  <a:tcPr>
                    <a:solidFill>
                      <a:srgbClr val="EEB400"/>
                    </a:solidFill>
                  </a:tcPr>
                </a:tc>
                <a:tc>
                  <a:txBody>
                    <a:bodyPr/>
                    <a:lstStyle/>
                    <a:p>
                      <a:r>
                        <a:rPr lang="en-US" dirty="0"/>
                        <a:t>United </a:t>
                      </a:r>
                      <a:r>
                        <a:rPr lang="en-US" dirty="0" err="1"/>
                        <a:t>SiC</a:t>
                      </a:r>
                      <a:endParaRPr lang="en-US" dirty="0"/>
                    </a:p>
                  </a:txBody>
                  <a:tcPr>
                    <a:solidFill>
                      <a:srgbClr val="EEB400"/>
                    </a:solidFill>
                  </a:tcPr>
                </a:tc>
                <a:extLst>
                  <a:ext uri="{0D108BD9-81ED-4DB2-BD59-A6C34878D82A}">
                    <a16:rowId xmlns:a16="http://schemas.microsoft.com/office/drawing/2014/main" val="253562090"/>
                  </a:ext>
                </a:extLst>
              </a:tr>
              <a:tr h="370840">
                <a:tc>
                  <a:txBody>
                    <a:bodyPr/>
                    <a:lstStyle/>
                    <a:p>
                      <a:r>
                        <a:rPr lang="es-MX" noProof="0" dirty="0"/>
                        <a:t>Analítico</a:t>
                      </a:r>
                    </a:p>
                  </a:txBody>
                  <a:tcPr>
                    <a:solidFill>
                      <a:srgbClr val="FAF1D2"/>
                    </a:solidFill>
                  </a:tcPr>
                </a:tc>
                <a:tc>
                  <a:txBody>
                    <a:bodyPr/>
                    <a:lstStyle/>
                    <a:p>
                      <a:pPr algn="r" fontAlgn="b"/>
                      <a:r>
                        <a:rPr lang="es-MX" dirty="0">
                          <a:solidFill>
                            <a:schemeClr val="tx1"/>
                          </a:solidFill>
                        </a:rPr>
                        <a:t>6.650[W]</a:t>
                      </a:r>
                    </a:p>
                  </a:txBody>
                  <a:tcPr marL="9525" marR="9525" marT="9525" marB="0" anchor="b">
                    <a:solidFill>
                      <a:srgbClr val="FAF1D2"/>
                    </a:solidFill>
                  </a:tcPr>
                </a:tc>
                <a:tc>
                  <a:txBody>
                    <a:bodyPr/>
                    <a:lstStyle/>
                    <a:p>
                      <a:pPr algn="r" fontAlgn="b"/>
                      <a:r>
                        <a:rPr lang="es-MX" dirty="0">
                          <a:solidFill>
                            <a:schemeClr val="tx1"/>
                          </a:solidFill>
                        </a:rPr>
                        <a:t>8.476[W]</a:t>
                      </a:r>
                    </a:p>
                  </a:txBody>
                  <a:tcPr marL="9525" marR="9525" marT="9525" marB="0" anchor="b">
                    <a:solidFill>
                      <a:srgbClr val="FAF1D2"/>
                    </a:solidFill>
                  </a:tcPr>
                </a:tc>
                <a:tc>
                  <a:txBody>
                    <a:bodyPr/>
                    <a:lstStyle/>
                    <a:p>
                      <a:pPr algn="r" fontAlgn="b"/>
                      <a:r>
                        <a:rPr lang="es-MX" dirty="0">
                          <a:solidFill>
                            <a:schemeClr val="tx1"/>
                          </a:solidFill>
                        </a:rPr>
                        <a:t>10.694[W]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r>
                        <a:rPr lang="es-MX" noProof="0" dirty="0"/>
                        <a:t>Analítico Datos DPT</a:t>
                      </a:r>
                    </a:p>
                  </a:txBody>
                  <a:tcPr>
                    <a:solidFill>
                      <a:srgbClr val="FAF1D2"/>
                    </a:solidFill>
                  </a:tcPr>
                </a:tc>
                <a:tc>
                  <a:txBody>
                    <a:bodyPr/>
                    <a:lstStyle/>
                    <a:p>
                      <a:pPr algn="r" fontAlgn="b"/>
                      <a:r>
                        <a:rPr lang="es-MX" dirty="0"/>
                        <a:t>11.704[W]</a:t>
                      </a:r>
                    </a:p>
                  </a:txBody>
                  <a:tcPr marL="9525" marR="9525" marT="9525" marB="0" anchor="b">
                    <a:solidFill>
                      <a:srgbClr val="FAF1D2"/>
                    </a:solidFill>
                  </a:tcPr>
                </a:tc>
                <a:tc>
                  <a:txBody>
                    <a:bodyPr/>
                    <a:lstStyle/>
                    <a:p>
                      <a:pPr algn="r" fontAlgn="b"/>
                      <a:r>
                        <a:rPr lang="es-MX" dirty="0"/>
                        <a:t>6.505[W]</a:t>
                      </a:r>
                    </a:p>
                  </a:txBody>
                  <a:tcPr marL="9525" marR="9525" marT="9525" marB="0" anchor="b">
                    <a:solidFill>
                      <a:srgbClr val="FAF1D2"/>
                    </a:solidFill>
                  </a:tcPr>
                </a:tc>
                <a:tc>
                  <a:txBody>
                    <a:bodyPr/>
                    <a:lstStyle/>
                    <a:p>
                      <a:pPr algn="r" fontAlgn="b"/>
                      <a:endParaRPr lang="es-MX" dirty="0">
                        <a:solidFill>
                          <a:schemeClr val="tx1"/>
                        </a:solidFill>
                      </a:endParaRPr>
                    </a:p>
                  </a:txBody>
                  <a:tcPr marL="9525" marR="9525" marT="9525" marB="0" anchor="b">
                    <a:solidFill>
                      <a:srgbClr val="FAF1D2"/>
                    </a:solidFill>
                  </a:tcPr>
                </a:tc>
                <a:extLst>
                  <a:ext uri="{0D108BD9-81ED-4DB2-BD59-A6C34878D82A}">
                    <a16:rowId xmlns:a16="http://schemas.microsoft.com/office/drawing/2014/main" val="1767673256"/>
                  </a:ext>
                </a:extLst>
              </a:tr>
              <a:tr h="370840">
                <a:tc>
                  <a:txBody>
                    <a:bodyPr/>
                    <a:lstStyle/>
                    <a:p>
                      <a:r>
                        <a:rPr lang="es-MX" noProof="0" dirty="0"/>
                        <a:t>Datos de </a:t>
                      </a:r>
                      <a:r>
                        <a:rPr lang="es-MX" noProof="0" dirty="0" err="1"/>
                        <a:t>Eon</a:t>
                      </a:r>
                      <a:r>
                        <a:rPr lang="es-MX" noProof="0" dirty="0"/>
                        <a:t> y </a:t>
                      </a:r>
                      <a:r>
                        <a:rPr lang="es-MX" noProof="0" dirty="0" err="1"/>
                        <a:t>Eoff</a:t>
                      </a:r>
                      <a:r>
                        <a:rPr lang="es-MX" noProof="0" dirty="0"/>
                        <a:t>(DPT)</a:t>
                      </a:r>
                    </a:p>
                  </a:txBody>
                  <a:tcPr>
                    <a:solidFill>
                      <a:srgbClr val="FAF1D2"/>
                    </a:solidFill>
                  </a:tcPr>
                </a:tc>
                <a:tc>
                  <a:txBody>
                    <a:bodyPr/>
                    <a:lstStyle/>
                    <a:p>
                      <a:pPr algn="r" fontAlgn="b"/>
                      <a:r>
                        <a:rPr lang="es-MX" dirty="0"/>
                        <a:t>18.533[W]</a:t>
                      </a:r>
                    </a:p>
                  </a:txBody>
                  <a:tcPr marL="9525" marR="9525" marT="9525" marB="0" anchor="b">
                    <a:solidFill>
                      <a:srgbClr val="FAF1D2"/>
                    </a:solidFill>
                  </a:tcPr>
                </a:tc>
                <a:tc>
                  <a:txBody>
                    <a:bodyPr/>
                    <a:lstStyle/>
                    <a:p>
                      <a:pPr algn="r" fontAlgn="b"/>
                      <a:r>
                        <a:rPr lang="es-MX" dirty="0"/>
                        <a:t>16.621[W]</a:t>
                      </a:r>
                    </a:p>
                  </a:txBody>
                  <a:tcPr marL="9525" marR="9525" marT="9525" marB="0" anchor="b">
                    <a:solidFill>
                      <a:srgbClr val="FAF1D2"/>
                    </a:solidFill>
                  </a:tcPr>
                </a:tc>
                <a:tc>
                  <a:txBody>
                    <a:bodyPr/>
                    <a:lstStyle/>
                    <a:p>
                      <a:pPr algn="r" fontAlgn="b"/>
                      <a:endParaRPr lang="es-MX" dirty="0"/>
                    </a:p>
                  </a:txBody>
                  <a:tcPr marL="9525" marR="9525" marT="9525" marB="0" anchor="b">
                    <a:solidFill>
                      <a:srgbClr val="FAF1D2"/>
                    </a:solidFill>
                  </a:tcPr>
                </a:tc>
                <a:extLst>
                  <a:ext uri="{0D108BD9-81ED-4DB2-BD59-A6C34878D82A}">
                    <a16:rowId xmlns:a16="http://schemas.microsoft.com/office/drawing/2014/main" val="2817310151"/>
                  </a:ext>
                </a:extLst>
              </a:tr>
              <a:tr h="370840">
                <a:tc>
                  <a:txBody>
                    <a:bodyPr/>
                    <a:lstStyle/>
                    <a:p>
                      <a:r>
                        <a:rPr lang="es-CL" noProof="0" dirty="0"/>
                        <a:t>Modelos</a:t>
                      </a:r>
                      <a:r>
                        <a:rPr lang="en-US" dirty="0"/>
                        <a:t> </a:t>
                      </a:r>
                      <a:r>
                        <a:rPr lang="es-CL" noProof="0" dirty="0"/>
                        <a:t>Fabricante</a:t>
                      </a:r>
                    </a:p>
                  </a:txBody>
                  <a:tcPr>
                    <a:solidFill>
                      <a:srgbClr val="FDEFE9">
                        <a:alpha val="29020"/>
                      </a:srgbClr>
                    </a:solidFill>
                  </a:tcPr>
                </a:tc>
                <a:tc>
                  <a:txBody>
                    <a:bodyPr/>
                    <a:lstStyle/>
                    <a:p>
                      <a:pPr algn="r" fontAlgn="b"/>
                      <a:r>
                        <a:rPr lang="es-MX" dirty="0"/>
                        <a:t>7.814[W]</a:t>
                      </a:r>
                    </a:p>
                  </a:txBody>
                  <a:tcPr marL="9525" marR="9525" marT="9525" marB="0" anchor="b">
                    <a:solidFill>
                      <a:srgbClr val="FDEFE9">
                        <a:alpha val="29020"/>
                      </a:srgbClr>
                    </a:solidFill>
                  </a:tcPr>
                </a:tc>
                <a:tc>
                  <a:txBody>
                    <a:bodyPr/>
                    <a:lstStyle/>
                    <a:p>
                      <a:pPr algn="r" fontAlgn="b"/>
                      <a:r>
                        <a:rPr lang="es-MX" dirty="0"/>
                        <a:t>6.748[W]</a:t>
                      </a:r>
                    </a:p>
                  </a:txBody>
                  <a:tcPr marL="9525" marR="9525" marT="9525" marB="0" anchor="b">
                    <a:solidFill>
                      <a:srgbClr val="FDEFE9">
                        <a:alpha val="29020"/>
                      </a:srgbClr>
                    </a:solidFill>
                  </a:tcPr>
                </a:tc>
                <a:tc>
                  <a:txBody>
                    <a:bodyPr/>
                    <a:lstStyle/>
                    <a:p>
                      <a:pPr algn="r" fontAlgn="b"/>
                      <a:r>
                        <a:rPr lang="es-MX" dirty="0"/>
                        <a:t>17.948[W]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r>
                        <a:rPr lang="en-US" dirty="0" err="1"/>
                        <a:t>Plecs</a:t>
                      </a:r>
                      <a:r>
                        <a:rPr lang="en-US" dirty="0"/>
                        <a:t> (</a:t>
                      </a:r>
                      <a:r>
                        <a:rPr lang="en-US" dirty="0" err="1"/>
                        <a:t>Datos</a:t>
                      </a:r>
                      <a:r>
                        <a:rPr lang="en-US" dirty="0"/>
                        <a:t> </a:t>
                      </a:r>
                      <a:r>
                        <a:rPr lang="en-US" dirty="0" err="1"/>
                        <a:t>DataSheet</a:t>
                      </a:r>
                      <a:r>
                        <a:rPr lang="en-US" dirty="0"/>
                        <a:t>)</a:t>
                      </a:r>
                    </a:p>
                  </a:txBody>
                  <a:tcPr>
                    <a:solidFill>
                      <a:srgbClr val="FAF1D2"/>
                    </a:solidFill>
                  </a:tcPr>
                </a:tc>
                <a:tc>
                  <a:txBody>
                    <a:bodyPr/>
                    <a:lstStyle/>
                    <a:p>
                      <a:pPr algn="r" fontAlgn="b"/>
                      <a:r>
                        <a:rPr lang="es-MX" dirty="0"/>
                        <a:t>16.460[W]</a:t>
                      </a:r>
                    </a:p>
                  </a:txBody>
                  <a:tcPr marL="9525" marR="9525" marT="9525" marB="0" anchor="b">
                    <a:solidFill>
                      <a:srgbClr val="FAF1D2"/>
                    </a:solidFill>
                  </a:tcPr>
                </a:tc>
                <a:tc>
                  <a:txBody>
                    <a:bodyPr/>
                    <a:lstStyle/>
                    <a:p>
                      <a:pPr algn="r" fontAlgn="b"/>
                      <a:r>
                        <a:rPr lang="es-MX" dirty="0"/>
                        <a:t>13.150[W]</a:t>
                      </a:r>
                    </a:p>
                  </a:txBody>
                  <a:tcPr marL="9525" marR="9525" marT="9525" marB="0" anchor="b">
                    <a:solidFill>
                      <a:srgbClr val="FAF1D2"/>
                    </a:solidFill>
                  </a:tcPr>
                </a:tc>
                <a:tc>
                  <a:txBody>
                    <a:bodyPr/>
                    <a:lstStyle/>
                    <a:p>
                      <a:pPr algn="r" fontAlgn="b"/>
                      <a:r>
                        <a:rPr lang="es-MX" dirty="0"/>
                        <a:t>8.311[W]</a:t>
                      </a:r>
                    </a:p>
                  </a:txBody>
                  <a:tcPr marL="9525" marR="9525" marT="9525" marB="0" anchor="b">
                    <a:solidFill>
                      <a:srgbClr val="FAF1D2"/>
                    </a:solidFill>
                  </a:tcPr>
                </a:tc>
                <a:extLst>
                  <a:ext uri="{0D108BD9-81ED-4DB2-BD59-A6C34878D82A}">
                    <a16:rowId xmlns:a16="http://schemas.microsoft.com/office/drawing/2014/main" val="2792223222"/>
                  </a:ext>
                </a:extLst>
              </a:tr>
              <a:tr h="370840">
                <a:tc>
                  <a:txBody>
                    <a:bodyPr/>
                    <a:lstStyle/>
                    <a:p>
                      <a:r>
                        <a:rPr lang="en-US" dirty="0"/>
                        <a:t>Experimental</a:t>
                      </a:r>
                    </a:p>
                  </a:txBody>
                  <a:tcPr>
                    <a:solidFill>
                      <a:srgbClr val="FAF1D2"/>
                    </a:solidFill>
                  </a:tcPr>
                </a:tc>
                <a:tc>
                  <a:txBody>
                    <a:bodyPr/>
                    <a:lstStyle/>
                    <a:p>
                      <a:pPr algn="r" fontAlgn="b"/>
                      <a:r>
                        <a:rPr lang="es-MX" sz="1800" b="0" i="0" u="none" strike="noStrike" dirty="0">
                          <a:solidFill>
                            <a:schemeClr val="dk1"/>
                          </a:solidFill>
                          <a:latin typeface="+mn-lt"/>
                          <a:ea typeface="+mn-ea"/>
                          <a:cs typeface="+mn-cs"/>
                        </a:rPr>
                        <a:t> 21.75[W]</a:t>
                      </a:r>
                      <a:endParaRPr lang="es-MX" dirty="0"/>
                    </a:p>
                  </a:txBody>
                  <a:tcPr marL="9525" marR="9525" marT="9525" marB="0" anchor="b">
                    <a:solidFill>
                      <a:srgbClr val="FAF1D2"/>
                    </a:solidFill>
                  </a:tcPr>
                </a:tc>
                <a:tc>
                  <a:txBody>
                    <a:bodyPr/>
                    <a:lstStyle/>
                    <a:p>
                      <a:pPr algn="r" fontAlgn="b"/>
                      <a:r>
                        <a:rPr lang="es-MX" dirty="0"/>
                        <a:t>18[W]</a:t>
                      </a:r>
                    </a:p>
                  </a:txBody>
                  <a:tcPr marL="9525" marR="9525" marT="9525" marB="0" anchor="b">
                    <a:solidFill>
                      <a:srgbClr val="FAF1D2"/>
                    </a:solidFill>
                  </a:tcPr>
                </a:tc>
                <a:tc>
                  <a:txBody>
                    <a:bodyPr/>
                    <a:lstStyle/>
                    <a:p>
                      <a:pPr algn="r" fontAlgn="b"/>
                      <a:r>
                        <a:rPr lang="es-MX" dirty="0"/>
                        <a:t>-----</a:t>
                      </a:r>
                    </a:p>
                  </a:txBody>
                  <a:tcPr marL="9525" marR="9525" marT="9525" marB="0" anchor="b">
                    <a:solidFill>
                      <a:srgbClr val="FAF1D2"/>
                    </a:solidFill>
                  </a:tcPr>
                </a:tc>
                <a:extLst>
                  <a:ext uri="{0D108BD9-81ED-4DB2-BD59-A6C34878D82A}">
                    <a16:rowId xmlns:a16="http://schemas.microsoft.com/office/drawing/2014/main" val="3687477060"/>
                  </a:ext>
                </a:extLst>
              </a:tr>
            </a:tbl>
          </a:graphicData>
        </a:graphic>
      </p:graphicFrame>
      <p:sp>
        <p:nvSpPr>
          <p:cNvPr id="3" name="Oval 2">
            <a:extLst>
              <a:ext uri="{FF2B5EF4-FFF2-40B4-BE49-F238E27FC236}">
                <a16:creationId xmlns:a16="http://schemas.microsoft.com/office/drawing/2014/main" id="{1B2F86CF-5E8C-64BC-09DB-221D536F5AF7}"/>
              </a:ext>
            </a:extLst>
          </p:cNvPr>
          <p:cNvSpPr/>
          <p:nvPr/>
        </p:nvSpPr>
        <p:spPr>
          <a:xfrm>
            <a:off x="5105400" y="3370825"/>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Oval 3">
            <a:extLst>
              <a:ext uri="{FF2B5EF4-FFF2-40B4-BE49-F238E27FC236}">
                <a16:creationId xmlns:a16="http://schemas.microsoft.com/office/drawing/2014/main" id="{63C4D6EA-60C8-7223-BA05-4364FA75B3C7}"/>
              </a:ext>
            </a:extLst>
          </p:cNvPr>
          <p:cNvSpPr/>
          <p:nvPr/>
        </p:nvSpPr>
        <p:spPr>
          <a:xfrm>
            <a:off x="5105400" y="413537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9" name="Oval 8">
            <a:extLst>
              <a:ext uri="{FF2B5EF4-FFF2-40B4-BE49-F238E27FC236}">
                <a16:creationId xmlns:a16="http://schemas.microsoft.com/office/drawing/2014/main" id="{99123AD7-B0B9-2619-E599-DB28714B6065}"/>
              </a:ext>
            </a:extLst>
          </p:cNvPr>
          <p:cNvSpPr/>
          <p:nvPr/>
        </p:nvSpPr>
        <p:spPr>
          <a:xfrm>
            <a:off x="7648283" y="3370825"/>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0" name="Oval 9">
            <a:extLst>
              <a:ext uri="{FF2B5EF4-FFF2-40B4-BE49-F238E27FC236}">
                <a16:creationId xmlns:a16="http://schemas.microsoft.com/office/drawing/2014/main" id="{93070F1C-92F7-D0FB-AF05-4A9C7C69FB5A}"/>
              </a:ext>
            </a:extLst>
          </p:cNvPr>
          <p:cNvSpPr/>
          <p:nvPr/>
        </p:nvSpPr>
        <p:spPr>
          <a:xfrm>
            <a:off x="7660187" y="413537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2" name="Oval 11">
            <a:extLst>
              <a:ext uri="{FF2B5EF4-FFF2-40B4-BE49-F238E27FC236}">
                <a16:creationId xmlns:a16="http://schemas.microsoft.com/office/drawing/2014/main" id="{53B62D80-7A60-04A5-D04B-A5EB112DCED0}"/>
              </a:ext>
            </a:extLst>
          </p:cNvPr>
          <p:cNvSpPr/>
          <p:nvPr/>
        </p:nvSpPr>
        <p:spPr>
          <a:xfrm>
            <a:off x="5105400" y="304800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3" name="Oval 12">
            <a:extLst>
              <a:ext uri="{FF2B5EF4-FFF2-40B4-BE49-F238E27FC236}">
                <a16:creationId xmlns:a16="http://schemas.microsoft.com/office/drawing/2014/main" id="{71796F47-696A-1A80-6322-EE4CA118A189}"/>
              </a:ext>
            </a:extLst>
          </p:cNvPr>
          <p:cNvSpPr/>
          <p:nvPr/>
        </p:nvSpPr>
        <p:spPr>
          <a:xfrm>
            <a:off x="5105400" y="2667000"/>
            <a:ext cx="1066800" cy="3048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5" name="Oval 14">
            <a:extLst>
              <a:ext uri="{FF2B5EF4-FFF2-40B4-BE49-F238E27FC236}">
                <a16:creationId xmlns:a16="http://schemas.microsoft.com/office/drawing/2014/main" id="{8232AF75-9281-A1B0-5AD2-F86535D42D42}"/>
              </a:ext>
            </a:extLst>
          </p:cNvPr>
          <p:cNvSpPr/>
          <p:nvPr/>
        </p:nvSpPr>
        <p:spPr>
          <a:xfrm>
            <a:off x="7620000" y="304800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6" name="Oval 15">
            <a:extLst>
              <a:ext uri="{FF2B5EF4-FFF2-40B4-BE49-F238E27FC236}">
                <a16:creationId xmlns:a16="http://schemas.microsoft.com/office/drawing/2014/main" id="{DEC2CFF1-F81D-B5DF-0AA9-5387863DCFEE}"/>
              </a:ext>
            </a:extLst>
          </p:cNvPr>
          <p:cNvSpPr/>
          <p:nvPr/>
        </p:nvSpPr>
        <p:spPr>
          <a:xfrm>
            <a:off x="7620000" y="2667000"/>
            <a:ext cx="1066800" cy="304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458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A948D6F2-5556-FCE0-C453-D0CAEF436502}"/>
              </a:ext>
            </a:extLst>
          </p:cNvPr>
          <p:cNvGraphicFramePr>
            <a:graphicFrameLocks/>
          </p:cNvGraphicFramePr>
          <p:nvPr>
            <p:extLst>
              <p:ext uri="{D42A27DB-BD31-4B8C-83A1-F6EECF244321}">
                <p14:modId xmlns:p14="http://schemas.microsoft.com/office/powerpoint/2010/main" val="4203604225"/>
              </p:ext>
            </p:extLst>
          </p:nvPr>
        </p:nvGraphicFramePr>
        <p:xfrm>
          <a:off x="3048000" y="457200"/>
          <a:ext cx="6829426" cy="5410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9446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8072AB1-DE5B-4419-B819-C46C5EBBBB98}"/>
              </a:ext>
            </a:extLst>
          </p:cNvPr>
          <p:cNvGraphicFramePr>
            <a:graphicFrameLocks/>
          </p:cNvGraphicFramePr>
          <p:nvPr>
            <p:extLst>
              <p:ext uri="{D42A27DB-BD31-4B8C-83A1-F6EECF244321}">
                <p14:modId xmlns:p14="http://schemas.microsoft.com/office/powerpoint/2010/main" val="2783459256"/>
              </p:ext>
            </p:extLst>
          </p:nvPr>
        </p:nvGraphicFramePr>
        <p:xfrm>
          <a:off x="2971800" y="457200"/>
          <a:ext cx="7300914" cy="5562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877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Referencias</a:t>
            </a:r>
            <a:r>
              <a:rPr lang="es-CL" sz="3200" kern="0" spc="10" dirty="0">
                <a:solidFill>
                  <a:srgbClr val="7E7E7E"/>
                </a:solidFill>
                <a:latin typeface="Arial"/>
                <a:cs typeface="Arial"/>
              </a:rPr>
              <a:t>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27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3" name="Rectangle 2">
            <a:extLst>
              <a:ext uri="{FF2B5EF4-FFF2-40B4-BE49-F238E27FC236}">
                <a16:creationId xmlns:a16="http://schemas.microsoft.com/office/drawing/2014/main" id="{134400AE-22E9-18B2-06C3-72B005549B91}"/>
              </a:ext>
            </a:extLst>
          </p:cNvPr>
          <p:cNvSpPr>
            <a:spLocks noChangeArrowheads="1"/>
          </p:cNvSpPr>
          <p:nvPr/>
        </p:nvSpPr>
        <p:spPr bwMode="auto">
          <a:xfrm>
            <a:off x="1066800" y="974467"/>
            <a:ext cx="59254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s-MX" altLang="es-MX"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Createx</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Studio. (s. f.). </a:t>
            </a:r>
            <a:r>
              <a:rPr kumimoji="0" lang="es-MX" altLang="es-MX"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an128: RMS </a:t>
            </a:r>
            <a:r>
              <a:rPr kumimoji="0" lang="es-MX" altLang="es-MX" sz="12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Revisited</a:t>
            </a:r>
            <a:r>
              <a:rPr kumimoji="0" lang="es-MX" altLang="es-MX"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https://www.dataforth.com/rms-revisited</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5522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Parámetros</a:t>
            </a:r>
            <a:r>
              <a:rPr lang="es-CL" sz="3200" kern="0" spc="10" dirty="0">
                <a:solidFill>
                  <a:srgbClr val="7E7E7E"/>
                </a:solidFill>
                <a:latin typeface="Arial"/>
                <a:cs typeface="Arial"/>
              </a:rPr>
              <a:t>: Modelos de cada transistor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3</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3" name="CuadroTexto 7">
            <a:extLst>
              <a:ext uri="{FF2B5EF4-FFF2-40B4-BE49-F238E27FC236}">
                <a16:creationId xmlns:a16="http://schemas.microsoft.com/office/drawing/2014/main" id="{3C245BCB-4847-CAF6-34B4-AB95C540A476}"/>
              </a:ext>
            </a:extLst>
          </p:cNvPr>
          <p:cNvSpPr txBox="1"/>
          <p:nvPr/>
        </p:nvSpPr>
        <p:spPr>
          <a:xfrm>
            <a:off x="228599" y="5486400"/>
            <a:ext cx="11489221" cy="646331"/>
          </a:xfrm>
          <a:prstGeom prst="rect">
            <a:avLst/>
          </a:prstGeom>
          <a:noFill/>
        </p:spPr>
        <p:txBody>
          <a:bodyPr wrap="square" rtlCol="0">
            <a:spAutoFit/>
          </a:bodyPr>
          <a:lstStyle/>
          <a:p>
            <a:r>
              <a:rPr lang="es-MX" dirty="0"/>
              <a:t>Por cada fabricante se utilizaron dos modelos, uno entregado por el fabricante para PLECS y uno traspasando a mano los valores del </a:t>
            </a:r>
            <a:r>
              <a:rPr lang="es-MX" dirty="0" err="1"/>
              <a:t>DataSheet</a:t>
            </a:r>
            <a:r>
              <a:rPr lang="es-MX" dirty="0"/>
              <a:t> para luego poder compararlos con los experimentales y los analíticos.</a:t>
            </a:r>
          </a:p>
        </p:txBody>
      </p:sp>
      <p:sp>
        <p:nvSpPr>
          <p:cNvPr id="4" name="CuadroTexto 7">
            <a:extLst>
              <a:ext uri="{FF2B5EF4-FFF2-40B4-BE49-F238E27FC236}">
                <a16:creationId xmlns:a16="http://schemas.microsoft.com/office/drawing/2014/main" id="{A604FFC0-9AD7-55E0-4D12-0E37AD19492F}"/>
              </a:ext>
            </a:extLst>
          </p:cNvPr>
          <p:cNvSpPr txBox="1"/>
          <p:nvPr/>
        </p:nvSpPr>
        <p:spPr>
          <a:xfrm>
            <a:off x="228598" y="838200"/>
            <a:ext cx="11489221" cy="369332"/>
          </a:xfrm>
          <a:prstGeom prst="rect">
            <a:avLst/>
          </a:prstGeom>
          <a:noFill/>
        </p:spPr>
        <p:txBody>
          <a:bodyPr wrap="square" rtlCol="0">
            <a:spAutoFit/>
          </a:bodyPr>
          <a:lstStyle/>
          <a:p>
            <a:r>
              <a:rPr lang="es-MX" dirty="0"/>
              <a:t>Disponemos de tres fabricantes de transistores de </a:t>
            </a:r>
            <a:r>
              <a:rPr lang="es-MX" dirty="0" err="1"/>
              <a:t>SiC</a:t>
            </a:r>
            <a:r>
              <a:rPr lang="es-MX" dirty="0"/>
              <a:t>.</a:t>
            </a:r>
          </a:p>
        </p:txBody>
      </p:sp>
      <p:pic>
        <p:nvPicPr>
          <p:cNvPr id="1026" name="Picture 2">
            <a:extLst>
              <a:ext uri="{FF2B5EF4-FFF2-40B4-BE49-F238E27FC236}">
                <a16:creationId xmlns:a16="http://schemas.microsoft.com/office/drawing/2014/main" id="{16C3AD93-05AF-0458-737C-BE823975C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514600"/>
            <a:ext cx="3276600" cy="1445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3B311C-5D4C-AA8F-906B-1CBF7D1A7C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239" y="2056812"/>
            <a:ext cx="3030538" cy="2360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ted SiC（ユナイテッド エスアイシー）社の紹介">
            <a:extLst>
              <a:ext uri="{FF2B5EF4-FFF2-40B4-BE49-F238E27FC236}">
                <a16:creationId xmlns:a16="http://schemas.microsoft.com/office/drawing/2014/main" id="{621AB904-4ADE-B868-0E52-1230529D22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7490" y="2533650"/>
            <a:ext cx="3979710" cy="120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942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Metodología</a:t>
            </a:r>
            <a:r>
              <a:rPr lang="es-CL" sz="3200" kern="0" spc="10" dirty="0">
                <a:solidFill>
                  <a:srgbClr val="7E7E7E"/>
                </a:solidFill>
                <a:latin typeface="Arial"/>
                <a:cs typeface="Arial"/>
              </a:rPr>
              <a:t>: ¿Cómo los comparamos?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4</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369F7F92-55F7-8A87-A3B1-9A9CA9214807}"/>
              </a:ext>
            </a:extLst>
          </p:cNvPr>
          <p:cNvSpPr txBox="1"/>
          <p:nvPr/>
        </p:nvSpPr>
        <p:spPr>
          <a:xfrm>
            <a:off x="228600" y="914400"/>
            <a:ext cx="11489221" cy="646331"/>
          </a:xfrm>
          <a:prstGeom prst="rect">
            <a:avLst/>
          </a:prstGeom>
          <a:noFill/>
        </p:spPr>
        <p:txBody>
          <a:bodyPr wrap="square" rtlCol="0">
            <a:spAutoFit/>
          </a:bodyPr>
          <a:lstStyle/>
          <a:p>
            <a:r>
              <a:rPr lang="es-MX" dirty="0"/>
              <a:t>Se probaron tres métodos para la obtención de las pérdidas de cada uno de los transistores, con el objetivo de poder discernir en cual de esto nos aporta mayor fidelidad con las pruebas en laboratorio.</a:t>
            </a:r>
          </a:p>
        </p:txBody>
      </p:sp>
      <p:sp>
        <p:nvSpPr>
          <p:cNvPr id="3" name="object 7">
            <a:extLst>
              <a:ext uri="{FF2B5EF4-FFF2-40B4-BE49-F238E27FC236}">
                <a16:creationId xmlns:a16="http://schemas.microsoft.com/office/drawing/2014/main" id="{D8AF0579-9CD0-F056-1040-8C4ED5919DA9}"/>
              </a:ext>
            </a:extLst>
          </p:cNvPr>
          <p:cNvSpPr txBox="1">
            <a:spLocks/>
          </p:cNvSpPr>
          <p:nvPr/>
        </p:nvSpPr>
        <p:spPr>
          <a:xfrm>
            <a:off x="310243" y="2301222"/>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1</a:t>
            </a:r>
            <a:r>
              <a:rPr lang="es-CL" sz="2400" kern="0" spc="10" dirty="0">
                <a:solidFill>
                  <a:srgbClr val="7E7E7E"/>
                </a:solidFill>
                <a:latin typeface="Arial"/>
                <a:cs typeface="Arial"/>
              </a:rPr>
              <a:t>: Cálculos Analíticos</a:t>
            </a:r>
          </a:p>
        </p:txBody>
      </p:sp>
      <p:sp>
        <p:nvSpPr>
          <p:cNvPr id="4" name="object 7">
            <a:extLst>
              <a:ext uri="{FF2B5EF4-FFF2-40B4-BE49-F238E27FC236}">
                <a16:creationId xmlns:a16="http://schemas.microsoft.com/office/drawing/2014/main" id="{C0A68D95-7AD0-8A8A-54D2-9D395616A8F6}"/>
              </a:ext>
            </a:extLst>
          </p:cNvPr>
          <p:cNvSpPr txBox="1">
            <a:spLocks/>
          </p:cNvSpPr>
          <p:nvPr/>
        </p:nvSpPr>
        <p:spPr>
          <a:xfrm>
            <a:off x="288471" y="3377377"/>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2</a:t>
            </a:r>
            <a:r>
              <a:rPr lang="es-CL" sz="2400" kern="0" spc="10" dirty="0">
                <a:solidFill>
                  <a:srgbClr val="7E7E7E"/>
                </a:solidFill>
                <a:latin typeface="Arial"/>
                <a:cs typeface="Arial"/>
              </a:rPr>
              <a:t>: Simulaciones con los modelos de los fabricantes</a:t>
            </a:r>
          </a:p>
        </p:txBody>
      </p:sp>
      <p:sp>
        <p:nvSpPr>
          <p:cNvPr id="8" name="object 7">
            <a:extLst>
              <a:ext uri="{FF2B5EF4-FFF2-40B4-BE49-F238E27FC236}">
                <a16:creationId xmlns:a16="http://schemas.microsoft.com/office/drawing/2014/main" id="{2F31BE94-6B2A-E875-8BBF-0E1417B1347A}"/>
              </a:ext>
            </a:extLst>
          </p:cNvPr>
          <p:cNvSpPr txBox="1">
            <a:spLocks/>
          </p:cNvSpPr>
          <p:nvPr/>
        </p:nvSpPr>
        <p:spPr>
          <a:xfrm>
            <a:off x="304800" y="4453533"/>
            <a:ext cx="11796561" cy="38728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2400" kern="0" spc="25" dirty="0">
                <a:latin typeface="Arial"/>
                <a:cs typeface="Arial"/>
              </a:rPr>
              <a:t>Método 3</a:t>
            </a:r>
            <a:r>
              <a:rPr lang="es-CL" sz="2400" kern="0" spc="10" dirty="0">
                <a:solidFill>
                  <a:srgbClr val="7E7E7E"/>
                </a:solidFill>
                <a:latin typeface="Arial"/>
                <a:cs typeface="Arial"/>
              </a:rPr>
              <a:t>: Simulaciones ingresando a mano los parámetros del </a:t>
            </a:r>
            <a:r>
              <a:rPr lang="es-CL" sz="2400" kern="0" spc="10" dirty="0" err="1">
                <a:solidFill>
                  <a:srgbClr val="7E7E7E"/>
                </a:solidFill>
                <a:latin typeface="Arial"/>
                <a:cs typeface="Arial"/>
              </a:rPr>
              <a:t>DataSheet</a:t>
            </a:r>
            <a:r>
              <a:rPr lang="es-CL" sz="2400" kern="0" spc="10" dirty="0">
                <a:solidFill>
                  <a:srgbClr val="7E7E7E"/>
                </a:solidFill>
                <a:latin typeface="Arial"/>
                <a:cs typeface="Arial"/>
              </a:rPr>
              <a:t>.</a:t>
            </a:r>
          </a:p>
        </p:txBody>
      </p:sp>
    </p:spTree>
    <p:extLst>
      <p:ext uri="{BB962C8B-B14F-4D97-AF65-F5344CB8AC3E}">
        <p14:creationId xmlns:p14="http://schemas.microsoft.com/office/powerpoint/2010/main" val="406389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5</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4" name="CuadroTexto 7">
            <a:extLst>
              <a:ext uri="{FF2B5EF4-FFF2-40B4-BE49-F238E27FC236}">
                <a16:creationId xmlns:a16="http://schemas.microsoft.com/office/drawing/2014/main" id="{70F750F7-FFFF-2B27-604B-AC41577DA39F}"/>
              </a:ext>
            </a:extLst>
          </p:cNvPr>
          <p:cNvSpPr txBox="1"/>
          <p:nvPr/>
        </p:nvSpPr>
        <p:spPr>
          <a:xfrm>
            <a:off x="228598" y="838200"/>
            <a:ext cx="11489221" cy="369332"/>
          </a:xfrm>
          <a:prstGeom prst="rect">
            <a:avLst/>
          </a:prstGeom>
          <a:noFill/>
        </p:spPr>
        <p:txBody>
          <a:bodyPr wrap="square" rtlCol="0">
            <a:spAutoFit/>
          </a:bodyPr>
          <a:lstStyle/>
          <a:p>
            <a:r>
              <a:rPr lang="es-MX" dirty="0"/>
              <a:t>Para calcular las pérdidas de conducción y de </a:t>
            </a:r>
            <a:r>
              <a:rPr lang="es-MX" dirty="0" err="1"/>
              <a:t>switcheo</a:t>
            </a:r>
            <a:r>
              <a:rPr lang="es-MX" dirty="0"/>
              <a:t> primero debemos conocer como es nuestra corriente RMS.</a:t>
            </a:r>
          </a:p>
        </p:txBody>
      </p:sp>
      <p:sp>
        <p:nvSpPr>
          <p:cNvPr id="8" name="CuadroTexto 7">
            <a:extLst>
              <a:ext uri="{FF2B5EF4-FFF2-40B4-BE49-F238E27FC236}">
                <a16:creationId xmlns:a16="http://schemas.microsoft.com/office/drawing/2014/main" id="{E0C50370-9376-A718-68F8-2ED0F7FB4791}"/>
              </a:ext>
            </a:extLst>
          </p:cNvPr>
          <p:cNvSpPr txBox="1"/>
          <p:nvPr/>
        </p:nvSpPr>
        <p:spPr>
          <a:xfrm>
            <a:off x="1752600" y="5487431"/>
            <a:ext cx="2971800" cy="369332"/>
          </a:xfrm>
          <a:prstGeom prst="rect">
            <a:avLst/>
          </a:prstGeom>
          <a:noFill/>
        </p:spPr>
        <p:txBody>
          <a:bodyPr wrap="square" rtlCol="0">
            <a:spAutoFit/>
          </a:bodyPr>
          <a:lstStyle/>
          <a:p>
            <a:r>
              <a:rPr lang="es-MX" dirty="0"/>
              <a:t>Señal y FFT Corriente </a:t>
            </a:r>
            <a:r>
              <a:rPr lang="es-MX" dirty="0" err="1"/>
              <a:t>Mosfet</a:t>
            </a:r>
            <a:endParaRPr lang="es-MX" dirty="0"/>
          </a:p>
        </p:txBody>
      </p:sp>
      <p:pic>
        <p:nvPicPr>
          <p:cNvPr id="10" name="Picture 9">
            <a:extLst>
              <a:ext uri="{FF2B5EF4-FFF2-40B4-BE49-F238E27FC236}">
                <a16:creationId xmlns:a16="http://schemas.microsoft.com/office/drawing/2014/main" id="{B001A025-A308-B3ED-8698-7ADB594A0D06}"/>
              </a:ext>
            </a:extLst>
          </p:cNvPr>
          <p:cNvPicPr>
            <a:picLocks noChangeAspect="1"/>
          </p:cNvPicPr>
          <p:nvPr/>
        </p:nvPicPr>
        <p:blipFill>
          <a:blip r:embed="rId2"/>
          <a:stretch>
            <a:fillRect/>
          </a:stretch>
        </p:blipFill>
        <p:spPr>
          <a:xfrm>
            <a:off x="373779" y="1370569"/>
            <a:ext cx="5950821" cy="1412297"/>
          </a:xfrm>
          <a:prstGeom prst="rect">
            <a:avLst/>
          </a:prstGeom>
        </p:spPr>
      </p:pic>
      <p:pic>
        <p:nvPicPr>
          <p:cNvPr id="14" name="Picture 13">
            <a:extLst>
              <a:ext uri="{FF2B5EF4-FFF2-40B4-BE49-F238E27FC236}">
                <a16:creationId xmlns:a16="http://schemas.microsoft.com/office/drawing/2014/main" id="{93E3BC95-C750-B7B0-421A-309463813E2E}"/>
              </a:ext>
            </a:extLst>
          </p:cNvPr>
          <p:cNvPicPr>
            <a:picLocks noChangeAspect="1"/>
          </p:cNvPicPr>
          <p:nvPr/>
        </p:nvPicPr>
        <p:blipFill>
          <a:blip r:embed="rId3"/>
          <a:stretch>
            <a:fillRect/>
          </a:stretch>
        </p:blipFill>
        <p:spPr>
          <a:xfrm>
            <a:off x="405529" y="2895600"/>
            <a:ext cx="5919071" cy="1399099"/>
          </a:xfrm>
          <a:prstGeom prst="rect">
            <a:avLst/>
          </a:prstGeom>
        </p:spPr>
      </p:pic>
      <p:graphicFrame>
        <p:nvGraphicFramePr>
          <p:cNvPr id="9" name="Table 1">
            <a:extLst>
              <a:ext uri="{FF2B5EF4-FFF2-40B4-BE49-F238E27FC236}">
                <a16:creationId xmlns:a16="http://schemas.microsoft.com/office/drawing/2014/main" id="{A8FFF9E3-B0A9-50E8-6A1E-DFD4A8C49F4B}"/>
              </a:ext>
            </a:extLst>
          </p:cNvPr>
          <p:cNvGraphicFramePr>
            <a:graphicFrameLocks noGrp="1"/>
          </p:cNvGraphicFramePr>
          <p:nvPr>
            <p:extLst>
              <p:ext uri="{D42A27DB-BD31-4B8C-83A1-F6EECF244321}">
                <p14:modId xmlns:p14="http://schemas.microsoft.com/office/powerpoint/2010/main" val="108235072"/>
              </p:ext>
            </p:extLst>
          </p:nvPr>
        </p:nvGraphicFramePr>
        <p:xfrm>
          <a:off x="8681357" y="3784340"/>
          <a:ext cx="1455021" cy="718834"/>
        </p:xfrm>
        <a:graphic>
          <a:graphicData uri="http://schemas.openxmlformats.org/drawingml/2006/table">
            <a:tbl>
              <a:tblPr firstRow="1" bandRow="1">
                <a:tableStyleId>{93296810-A885-4BE3-A3E7-6D5BEEA58F35}</a:tableStyleId>
              </a:tblPr>
              <a:tblGrid>
                <a:gridCol w="1455021">
                  <a:extLst>
                    <a:ext uri="{9D8B030D-6E8A-4147-A177-3AD203B41FA5}">
                      <a16:colId xmlns:a16="http://schemas.microsoft.com/office/drawing/2014/main" val="4017413643"/>
                    </a:ext>
                  </a:extLst>
                </a:gridCol>
              </a:tblGrid>
              <a:tr h="323810">
                <a:tc>
                  <a:txBody>
                    <a:bodyPr/>
                    <a:lstStyle/>
                    <a:p>
                      <a:pPr algn="ctr"/>
                      <a:r>
                        <a:rPr lang="en-US" dirty="0" err="1"/>
                        <a:t>Irms</a:t>
                      </a:r>
                      <a:endParaRPr lang="en-US" dirty="0"/>
                    </a:p>
                  </a:txBody>
                  <a:tcPr>
                    <a:solidFill>
                      <a:srgbClr val="EEB400"/>
                    </a:solidFill>
                  </a:tcPr>
                </a:tc>
                <a:extLst>
                  <a:ext uri="{0D108BD9-81ED-4DB2-BD59-A6C34878D82A}">
                    <a16:rowId xmlns:a16="http://schemas.microsoft.com/office/drawing/2014/main" val="253562090"/>
                  </a:ext>
                </a:extLst>
              </a:tr>
              <a:tr h="353074">
                <a:tc>
                  <a:txBody>
                    <a:bodyPr/>
                    <a:lstStyle/>
                    <a:p>
                      <a:pPr algn="ctr" fontAlgn="b"/>
                      <a:r>
                        <a:rPr lang="es-MX" dirty="0"/>
                        <a:t>13.19 [A]</a:t>
                      </a:r>
                    </a:p>
                  </a:txBody>
                  <a:tcPr marL="9525" marR="9525" marT="9525" marB="0" anchor="b">
                    <a:solidFill>
                      <a:srgbClr val="FAF1D2"/>
                    </a:solidFill>
                  </a:tcPr>
                </a:tc>
                <a:extLst>
                  <a:ext uri="{0D108BD9-81ED-4DB2-BD59-A6C34878D82A}">
                    <a16:rowId xmlns:a16="http://schemas.microsoft.com/office/drawing/2014/main" val="4096584108"/>
                  </a:ext>
                </a:extLst>
              </a:tr>
            </a:tbl>
          </a:graphicData>
        </a:graphic>
      </p:graphicFrame>
      <p:pic>
        <p:nvPicPr>
          <p:cNvPr id="2050" name="Picture 2" descr="Parceval's Theorem and RMS calculation'">
            <a:extLst>
              <a:ext uri="{FF2B5EF4-FFF2-40B4-BE49-F238E27FC236}">
                <a16:creationId xmlns:a16="http://schemas.microsoft.com/office/drawing/2014/main" id="{5C2DE0C9-6770-B207-211A-95FB8E3D4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55" b="71204"/>
          <a:stretch/>
        </p:blipFill>
        <p:spPr bwMode="auto">
          <a:xfrm>
            <a:off x="6781800" y="1676400"/>
            <a:ext cx="3733800" cy="523875"/>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CD5A5530-8C5F-F17E-6316-B7C2D0BD425A}"/>
              </a:ext>
            </a:extLst>
          </p:cNvPr>
          <p:cNvSpPr txBox="1"/>
          <p:nvPr/>
        </p:nvSpPr>
        <p:spPr>
          <a:xfrm>
            <a:off x="10336278" y="1753671"/>
            <a:ext cx="457200" cy="369332"/>
          </a:xfrm>
          <a:prstGeom prst="rect">
            <a:avLst/>
          </a:prstGeom>
          <a:noFill/>
        </p:spPr>
        <p:txBody>
          <a:bodyPr wrap="square" rtlCol="0">
            <a:spAutoFit/>
          </a:bodyPr>
          <a:lstStyle/>
          <a:p>
            <a:r>
              <a:rPr lang="es-MX" dirty="0"/>
              <a:t>[1]</a:t>
            </a:r>
          </a:p>
        </p:txBody>
      </p:sp>
      <p:sp>
        <p:nvSpPr>
          <p:cNvPr id="13" name="CuadroTexto 12">
            <a:extLst>
              <a:ext uri="{FF2B5EF4-FFF2-40B4-BE49-F238E27FC236}">
                <a16:creationId xmlns:a16="http://schemas.microsoft.com/office/drawing/2014/main" id="{6F36BF7C-9B5E-021D-5F28-95AF1FBE2164}"/>
              </a:ext>
            </a:extLst>
          </p:cNvPr>
          <p:cNvSpPr txBox="1"/>
          <p:nvPr/>
        </p:nvSpPr>
        <p:spPr>
          <a:xfrm>
            <a:off x="7076312" y="2669142"/>
            <a:ext cx="4698659" cy="646331"/>
          </a:xfrm>
          <a:prstGeom prst="rect">
            <a:avLst/>
          </a:prstGeom>
          <a:noFill/>
        </p:spPr>
        <p:txBody>
          <a:bodyPr wrap="none" rtlCol="0">
            <a:spAutoFit/>
          </a:bodyPr>
          <a:lstStyle/>
          <a:p>
            <a:r>
              <a:rPr lang="es-MX" dirty="0"/>
              <a:t>Consideraremos los armónicos que sean &gt;1% de</a:t>
            </a:r>
          </a:p>
          <a:p>
            <a:r>
              <a:rPr lang="es-MX" dirty="0"/>
              <a:t>La fundamental en el cálculo.</a:t>
            </a:r>
          </a:p>
        </p:txBody>
      </p:sp>
      <p:pic>
        <p:nvPicPr>
          <p:cNvPr id="17" name="Imagen 16">
            <a:extLst>
              <a:ext uri="{FF2B5EF4-FFF2-40B4-BE49-F238E27FC236}">
                <a16:creationId xmlns:a16="http://schemas.microsoft.com/office/drawing/2014/main" id="{00990A63-57AB-77F6-0BF2-ABF7C23AD6A0}"/>
              </a:ext>
            </a:extLst>
          </p:cNvPr>
          <p:cNvPicPr>
            <a:picLocks noChangeAspect="1"/>
          </p:cNvPicPr>
          <p:nvPr/>
        </p:nvPicPr>
        <p:blipFill>
          <a:blip r:embed="rId5"/>
          <a:stretch>
            <a:fillRect/>
          </a:stretch>
        </p:blipFill>
        <p:spPr>
          <a:xfrm>
            <a:off x="411753" y="4415991"/>
            <a:ext cx="5912848" cy="1000860"/>
          </a:xfrm>
          <a:prstGeom prst="rect">
            <a:avLst/>
          </a:prstGeom>
        </p:spPr>
      </p:pic>
    </p:spTree>
    <p:extLst>
      <p:ext uri="{BB962C8B-B14F-4D97-AF65-F5344CB8AC3E}">
        <p14:creationId xmlns:p14="http://schemas.microsoft.com/office/powerpoint/2010/main" val="192266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6</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pic>
        <p:nvPicPr>
          <p:cNvPr id="3" name="Picture 2">
            <a:extLst>
              <a:ext uri="{FF2B5EF4-FFF2-40B4-BE49-F238E27FC236}">
                <a16:creationId xmlns:a16="http://schemas.microsoft.com/office/drawing/2014/main" id="{FCB91BF2-FEC3-2BAC-1EFA-FAED94D3A64C}"/>
              </a:ext>
            </a:extLst>
          </p:cNvPr>
          <p:cNvPicPr>
            <a:picLocks noChangeAspect="1"/>
          </p:cNvPicPr>
          <p:nvPr/>
        </p:nvPicPr>
        <p:blipFill>
          <a:blip r:embed="rId2"/>
          <a:stretch>
            <a:fillRect/>
          </a:stretch>
        </p:blipFill>
        <p:spPr>
          <a:xfrm>
            <a:off x="2387231" y="1478002"/>
            <a:ext cx="7270434" cy="1188998"/>
          </a:xfrm>
          <a:prstGeom prst="rect">
            <a:avLst/>
          </a:prstGeom>
        </p:spPr>
      </p:pic>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193825502"/>
              </p:ext>
            </p:extLst>
          </p:nvPr>
        </p:nvGraphicFramePr>
        <p:xfrm>
          <a:off x="1143000" y="3124200"/>
          <a:ext cx="10210799"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1626012756"/>
                    </a:ext>
                  </a:extLst>
                </a:gridCol>
                <a:gridCol w="1712226">
                  <a:extLst>
                    <a:ext uri="{9D8B030D-6E8A-4147-A177-3AD203B41FA5}">
                      <a16:colId xmlns:a16="http://schemas.microsoft.com/office/drawing/2014/main" val="940812823"/>
                    </a:ext>
                  </a:extLst>
                </a:gridCol>
                <a:gridCol w="1712226">
                  <a:extLst>
                    <a:ext uri="{9D8B030D-6E8A-4147-A177-3AD203B41FA5}">
                      <a16:colId xmlns:a16="http://schemas.microsoft.com/office/drawing/2014/main" val="603160712"/>
                    </a:ext>
                  </a:extLst>
                </a:gridCol>
                <a:gridCol w="1712226">
                  <a:extLst>
                    <a:ext uri="{9D8B030D-6E8A-4147-A177-3AD203B41FA5}">
                      <a16:colId xmlns:a16="http://schemas.microsoft.com/office/drawing/2014/main" val="145270065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a:t>Pon</a:t>
                      </a:r>
                    </a:p>
                  </a:txBody>
                  <a:tcPr marL="9525" marR="9525" marT="9525" marB="0" anchor="b">
                    <a:solidFill>
                      <a:srgbClr val="EEB400"/>
                    </a:solidFill>
                  </a:tcPr>
                </a:tc>
                <a:tc>
                  <a:txBody>
                    <a:bodyPr/>
                    <a:lstStyle/>
                    <a:p>
                      <a:pPr algn="l" fontAlgn="b"/>
                      <a:r>
                        <a:rPr lang="es-MX"/>
                        <a:t>Poff</a:t>
                      </a:r>
                    </a:p>
                  </a:txBody>
                  <a:tcPr marL="9525" marR="9525" marT="9525" marB="0" anchor="b">
                    <a:solidFill>
                      <a:srgbClr val="EEB400"/>
                    </a:solidFill>
                  </a:tcPr>
                </a:tc>
                <a:tc>
                  <a:txBody>
                    <a:bodyPr/>
                    <a:lstStyle/>
                    <a:p>
                      <a:pPr algn="l" fontAlgn="b"/>
                      <a:r>
                        <a:rPr lang="es-MX" dirty="0" err="1"/>
                        <a:t>Pconduccion</a:t>
                      </a:r>
                      <a:endParaRPr lang="es-MX" dirty="0"/>
                    </a:p>
                  </a:txBody>
                  <a:tcPr marL="9525" marR="9525" marT="9525" marB="0" anchor="b">
                    <a:solidFill>
                      <a:srgbClr val="EEB400"/>
                    </a:solidFill>
                  </a:tcPr>
                </a:tc>
                <a:tc>
                  <a:txBody>
                    <a:bodyPr/>
                    <a:lstStyle/>
                    <a:p>
                      <a:pPr algn="l" fontAlgn="b"/>
                      <a:r>
                        <a:rPr lang="es-MX" dirty="0" err="1"/>
                        <a:t>Pswitch</a:t>
                      </a:r>
                      <a:endParaRPr lang="es-MX" dirty="0"/>
                    </a:p>
                  </a:txBody>
                  <a:tcPr marL="9525" marR="9525" marT="9525" marB="0" anchor="b">
                    <a:solidFill>
                      <a:srgbClr val="EEB400"/>
                    </a:solidFill>
                  </a:tcPr>
                </a:tc>
                <a:tc>
                  <a:txBody>
                    <a:bodyPr/>
                    <a:lstStyle/>
                    <a:p>
                      <a:pPr algn="l" fontAlgn="b"/>
                      <a:r>
                        <a:rPr lang="es-MX"/>
                        <a:t>Ptotal</a:t>
                      </a:r>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1.563[W]</a:t>
                      </a:r>
                    </a:p>
                  </a:txBody>
                  <a:tcPr marL="9525" marR="9525" marT="9525" marB="0" anchor="b">
                    <a:solidFill>
                      <a:srgbClr val="FAF1D2"/>
                    </a:solidFill>
                  </a:tcPr>
                </a:tc>
                <a:tc>
                  <a:txBody>
                    <a:bodyPr/>
                    <a:lstStyle/>
                    <a:p>
                      <a:pPr algn="r" fontAlgn="b"/>
                      <a:r>
                        <a:rPr lang="es-MX" dirty="0"/>
                        <a:t>1.177[W]</a:t>
                      </a:r>
                    </a:p>
                  </a:txBody>
                  <a:tcPr marL="9525" marR="9525" marT="9525" marB="0" anchor="b">
                    <a:solidFill>
                      <a:srgbClr val="FAF1D2"/>
                    </a:solidFill>
                  </a:tcPr>
                </a:tc>
                <a:tc>
                  <a:txBody>
                    <a:bodyPr/>
                    <a:lstStyle/>
                    <a:p>
                      <a:pPr algn="r" fontAlgn="b"/>
                      <a:r>
                        <a:rPr lang="es-MX" dirty="0"/>
                        <a:t>3.513[W]</a:t>
                      </a:r>
                    </a:p>
                  </a:txBody>
                  <a:tcPr marL="9525" marR="9525" marT="9525" marB="0" anchor="b">
                    <a:solidFill>
                      <a:srgbClr val="FAF1D2"/>
                    </a:solidFill>
                  </a:tcPr>
                </a:tc>
                <a:tc>
                  <a:txBody>
                    <a:bodyPr/>
                    <a:lstStyle/>
                    <a:p>
                      <a:pPr algn="r" fontAlgn="b"/>
                      <a:r>
                        <a:rPr lang="es-MX" dirty="0"/>
                        <a:t>3.103[W]</a:t>
                      </a:r>
                    </a:p>
                  </a:txBody>
                  <a:tcPr marL="9525" marR="9525" marT="9525" marB="0" anchor="b">
                    <a:solidFill>
                      <a:srgbClr val="FAF1D2"/>
                    </a:solidFill>
                  </a:tcPr>
                </a:tc>
                <a:tc>
                  <a:txBody>
                    <a:bodyPr/>
                    <a:lstStyle/>
                    <a:p>
                      <a:pPr algn="r" fontAlgn="b"/>
                      <a:r>
                        <a:rPr lang="es-MX" b="1" dirty="0">
                          <a:solidFill>
                            <a:schemeClr val="tx1"/>
                          </a:solidFill>
                        </a:rPr>
                        <a:t>6.617[W]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4.069[W]</a:t>
                      </a:r>
                    </a:p>
                  </a:txBody>
                  <a:tcPr marL="9525" marR="9525" marT="9525" marB="0" anchor="b">
                    <a:solidFill>
                      <a:srgbClr val="FDEFE9">
                        <a:alpha val="29020"/>
                      </a:srgbClr>
                    </a:solidFill>
                  </a:tcPr>
                </a:tc>
                <a:tc>
                  <a:txBody>
                    <a:bodyPr/>
                    <a:lstStyle/>
                    <a:p>
                      <a:pPr algn="r" fontAlgn="b"/>
                      <a:r>
                        <a:rPr lang="es-MX" dirty="0"/>
                        <a:t>1.499[W]</a:t>
                      </a:r>
                    </a:p>
                  </a:txBody>
                  <a:tcPr marL="9525" marR="9525" marT="9525" marB="0" anchor="b">
                    <a:solidFill>
                      <a:srgbClr val="FDEFE9">
                        <a:alpha val="29020"/>
                      </a:srgbClr>
                    </a:solidFill>
                  </a:tcPr>
                </a:tc>
                <a:tc>
                  <a:txBody>
                    <a:bodyPr/>
                    <a:lstStyle/>
                    <a:p>
                      <a:pPr algn="r" fontAlgn="b"/>
                      <a:r>
                        <a:rPr lang="es-MX" dirty="0"/>
                        <a:t>2.404[W]</a:t>
                      </a:r>
                    </a:p>
                  </a:txBody>
                  <a:tcPr marL="9525" marR="9525" marT="9525" marB="0" anchor="b">
                    <a:solidFill>
                      <a:srgbClr val="FDEFE9">
                        <a:alpha val="29020"/>
                      </a:srgbClr>
                    </a:solidFill>
                  </a:tcPr>
                </a:tc>
                <a:tc>
                  <a:txBody>
                    <a:bodyPr/>
                    <a:lstStyle/>
                    <a:p>
                      <a:pPr algn="r" fontAlgn="b"/>
                      <a:r>
                        <a:rPr lang="es-MX" dirty="0"/>
                        <a:t>6.036[W]</a:t>
                      </a:r>
                    </a:p>
                  </a:txBody>
                  <a:tcPr marL="9525" marR="9525" marT="9525" marB="0" anchor="b">
                    <a:solidFill>
                      <a:srgbClr val="FDEFE9">
                        <a:alpha val="29020"/>
                      </a:srgbClr>
                    </a:solidFill>
                  </a:tcPr>
                </a:tc>
                <a:tc>
                  <a:txBody>
                    <a:bodyPr/>
                    <a:lstStyle/>
                    <a:p>
                      <a:pPr algn="r" fontAlgn="b"/>
                      <a:r>
                        <a:rPr lang="es-MX" b="1" dirty="0">
                          <a:solidFill>
                            <a:schemeClr val="tx1"/>
                          </a:solidFill>
                        </a:rPr>
                        <a:t>8.440[W]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5.354[W]</a:t>
                      </a:r>
                    </a:p>
                  </a:txBody>
                  <a:tcPr marL="9525" marR="9525" marT="9525" marB="0" anchor="b">
                    <a:solidFill>
                      <a:srgbClr val="FAF1D2"/>
                    </a:solidFill>
                  </a:tcPr>
                </a:tc>
                <a:tc>
                  <a:txBody>
                    <a:bodyPr/>
                    <a:lstStyle/>
                    <a:p>
                      <a:pPr algn="r" fontAlgn="b"/>
                      <a:r>
                        <a:rPr lang="es-MX" dirty="0"/>
                        <a:t>1.856[W]</a:t>
                      </a:r>
                    </a:p>
                  </a:txBody>
                  <a:tcPr marL="9525" marR="9525" marT="9525" marB="0" anchor="b">
                    <a:solidFill>
                      <a:srgbClr val="FAF1D2"/>
                    </a:solidFill>
                  </a:tcPr>
                </a:tc>
                <a:tc>
                  <a:txBody>
                    <a:bodyPr/>
                    <a:lstStyle/>
                    <a:p>
                      <a:pPr algn="r" fontAlgn="b"/>
                      <a:r>
                        <a:rPr lang="es-MX" dirty="0"/>
                        <a:t>2.958[W]</a:t>
                      </a:r>
                    </a:p>
                  </a:txBody>
                  <a:tcPr marL="9525" marR="9525" marT="9525" marB="0" anchor="b">
                    <a:solidFill>
                      <a:srgbClr val="FAF1D2"/>
                    </a:solidFill>
                  </a:tcPr>
                </a:tc>
                <a:tc>
                  <a:txBody>
                    <a:bodyPr/>
                    <a:lstStyle/>
                    <a:p>
                      <a:pPr algn="r" fontAlgn="b"/>
                      <a:r>
                        <a:rPr lang="es-MX" dirty="0"/>
                        <a:t>7.712[W]</a:t>
                      </a:r>
                    </a:p>
                  </a:txBody>
                  <a:tcPr marL="9525" marR="9525" marT="9525" marB="0" anchor="b">
                    <a:solidFill>
                      <a:srgbClr val="FAF1D2"/>
                    </a:solidFill>
                  </a:tcPr>
                </a:tc>
                <a:tc>
                  <a:txBody>
                    <a:bodyPr/>
                    <a:lstStyle/>
                    <a:p>
                      <a:pPr algn="r" fontAlgn="b"/>
                      <a:r>
                        <a:rPr lang="es-MX" b="1" dirty="0">
                          <a:solidFill>
                            <a:schemeClr val="tx1"/>
                          </a:solidFill>
                        </a:rPr>
                        <a:t>10.671[W]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a:t>
            </a:r>
            <a:r>
              <a:rPr lang="es-CL" sz="1800" kern="0" spc="25" dirty="0" err="1">
                <a:latin typeface="Arial"/>
                <a:cs typeface="Arial"/>
              </a:rPr>
              <a:t>Mosfet</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22182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7</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3918341197"/>
              </p:ext>
            </p:extLst>
          </p:nvPr>
        </p:nvGraphicFramePr>
        <p:xfrm>
          <a:off x="2629274" y="3230550"/>
          <a:ext cx="6786347"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1626012756"/>
                    </a:ext>
                  </a:extLst>
                </a:gridCol>
                <a:gridCol w="1712226">
                  <a:extLst>
                    <a:ext uri="{9D8B030D-6E8A-4147-A177-3AD203B41FA5}">
                      <a16:colId xmlns:a16="http://schemas.microsoft.com/office/drawing/2014/main" val="94081282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err="1"/>
                        <a:t>Pqrr</a:t>
                      </a:r>
                      <a:endParaRPr lang="es-MX" dirty="0"/>
                    </a:p>
                  </a:txBody>
                  <a:tcPr marL="9525" marR="9525" marT="9525" marB="0" anchor="b">
                    <a:solidFill>
                      <a:srgbClr val="EEB400"/>
                    </a:solidFill>
                  </a:tcPr>
                </a:tc>
                <a:tc>
                  <a:txBody>
                    <a:bodyPr/>
                    <a:lstStyle/>
                    <a:p>
                      <a:pPr algn="l" fontAlgn="b"/>
                      <a:r>
                        <a:rPr lang="es-MX" dirty="0" err="1"/>
                        <a:t>Pvf</a:t>
                      </a:r>
                      <a:endParaRPr lang="es-MX" dirty="0"/>
                    </a:p>
                  </a:txBody>
                  <a:tcPr marL="9525" marR="9525" marT="9525" marB="0" anchor="b">
                    <a:solidFill>
                      <a:srgbClr val="EEB400"/>
                    </a:solidFill>
                  </a:tcPr>
                </a:tc>
                <a:tc>
                  <a:txBody>
                    <a:bodyPr/>
                    <a:lstStyle/>
                    <a:p>
                      <a:pPr algn="l" fontAlgn="b"/>
                      <a:r>
                        <a:rPr lang="es-MX" dirty="0" err="1"/>
                        <a:t>Ptotal</a:t>
                      </a:r>
                      <a:endParaRPr lang="es-MX" dirty="0"/>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0.0323[W]</a:t>
                      </a:r>
                    </a:p>
                  </a:txBody>
                  <a:tcPr marL="9525" marR="9525" marT="9525" marB="0" anchor="b">
                    <a:solidFill>
                      <a:srgbClr val="FAF1D2"/>
                    </a:solidFill>
                  </a:tcPr>
                </a:tc>
                <a:tc>
                  <a:txBody>
                    <a:bodyPr/>
                    <a:lstStyle/>
                    <a:p>
                      <a:pPr algn="r" fontAlgn="b"/>
                      <a:r>
                        <a:rPr lang="es-MX" dirty="0"/>
                        <a:t>0.0008[W]</a:t>
                      </a:r>
                    </a:p>
                  </a:txBody>
                  <a:tcPr marL="9525" marR="9525" marT="9525" marB="0" anchor="b">
                    <a:solidFill>
                      <a:srgbClr val="FAF1D2"/>
                    </a:solidFill>
                  </a:tcPr>
                </a:tc>
                <a:tc>
                  <a:txBody>
                    <a:bodyPr/>
                    <a:lstStyle/>
                    <a:p>
                      <a:pPr algn="r" fontAlgn="b"/>
                      <a:r>
                        <a:rPr lang="es-MX" b="1" dirty="0">
                          <a:solidFill>
                            <a:schemeClr val="tx1"/>
                          </a:solidFill>
                        </a:rPr>
                        <a:t>0.0331[W]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0.0347[W]</a:t>
                      </a:r>
                    </a:p>
                  </a:txBody>
                  <a:tcPr marL="9525" marR="9525" marT="9525" marB="0" anchor="b">
                    <a:solidFill>
                      <a:srgbClr val="FDEFE9">
                        <a:alpha val="29020"/>
                      </a:srgbClr>
                    </a:solidFill>
                  </a:tcPr>
                </a:tc>
                <a:tc>
                  <a:txBody>
                    <a:bodyPr/>
                    <a:lstStyle/>
                    <a:p>
                      <a:pPr algn="r" fontAlgn="b"/>
                      <a:r>
                        <a:rPr lang="es-MX" dirty="0"/>
                        <a:t>0.0007[W]</a:t>
                      </a:r>
                    </a:p>
                  </a:txBody>
                  <a:tcPr marL="9525" marR="9525" marT="9525" marB="0" anchor="b">
                    <a:solidFill>
                      <a:srgbClr val="FDEFE9">
                        <a:alpha val="29020"/>
                      </a:srgbClr>
                    </a:solidFill>
                  </a:tcPr>
                </a:tc>
                <a:tc>
                  <a:txBody>
                    <a:bodyPr/>
                    <a:lstStyle/>
                    <a:p>
                      <a:pPr algn="r" fontAlgn="b"/>
                      <a:r>
                        <a:rPr lang="es-MX" b="1" dirty="0">
                          <a:solidFill>
                            <a:schemeClr val="tx1"/>
                          </a:solidFill>
                        </a:rPr>
                        <a:t>0.0353[W]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0.0222[W]</a:t>
                      </a:r>
                    </a:p>
                  </a:txBody>
                  <a:tcPr marL="9525" marR="9525" marT="9525" marB="0" anchor="b">
                    <a:solidFill>
                      <a:srgbClr val="FAF1D2"/>
                    </a:solidFill>
                  </a:tcPr>
                </a:tc>
                <a:tc>
                  <a:txBody>
                    <a:bodyPr/>
                    <a:lstStyle/>
                    <a:p>
                      <a:pPr algn="r" fontAlgn="b"/>
                      <a:r>
                        <a:rPr lang="es-MX" dirty="0"/>
                        <a:t>0.0003[W]</a:t>
                      </a:r>
                    </a:p>
                  </a:txBody>
                  <a:tcPr marL="9525" marR="9525" marT="9525" marB="0" anchor="b">
                    <a:solidFill>
                      <a:srgbClr val="FAF1D2"/>
                    </a:solidFill>
                  </a:tcPr>
                </a:tc>
                <a:tc>
                  <a:txBody>
                    <a:bodyPr/>
                    <a:lstStyle/>
                    <a:p>
                      <a:pPr algn="r" fontAlgn="b"/>
                      <a:r>
                        <a:rPr lang="es-MX" b="1" dirty="0">
                          <a:solidFill>
                            <a:schemeClr val="tx1"/>
                          </a:solidFill>
                        </a:rPr>
                        <a:t>0.0225[W]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a:t>
            </a:r>
            <a:r>
              <a:rPr lang="es-CL" sz="1800" kern="0" spc="25" dirty="0" err="1">
                <a:latin typeface="Arial"/>
                <a:cs typeface="Arial"/>
              </a:rPr>
              <a:t>Mosfet</a:t>
            </a:r>
            <a:r>
              <a:rPr lang="es-CL" sz="1800" kern="0" spc="25" dirty="0">
                <a:latin typeface="Arial"/>
                <a:cs typeface="Arial"/>
              </a:rPr>
              <a:t> (</a:t>
            </a:r>
            <a:r>
              <a:rPr lang="es-CL" sz="1800" kern="0" spc="25" dirty="0" err="1">
                <a:latin typeface="Arial"/>
                <a:cs typeface="Arial"/>
              </a:rPr>
              <a:t>Body</a:t>
            </a:r>
            <a:r>
              <a:rPr lang="es-CL" sz="1800" kern="0" spc="25" dirty="0">
                <a:latin typeface="Arial"/>
                <a:cs typeface="Arial"/>
              </a:rPr>
              <a:t> </a:t>
            </a:r>
            <a:r>
              <a:rPr lang="es-CL" sz="1800" kern="0" spc="25" dirty="0" err="1">
                <a:latin typeface="Arial"/>
                <a:cs typeface="Arial"/>
              </a:rPr>
              <a:t>Diode</a:t>
            </a:r>
            <a:r>
              <a:rPr lang="es-CL" sz="1800" kern="0" spc="25" dirty="0">
                <a:latin typeface="Arial"/>
                <a:cs typeface="Arial"/>
              </a:rPr>
              <a:t>)</a:t>
            </a:r>
            <a:endParaRPr lang="es-CL" sz="1800" kern="0" spc="10" dirty="0">
              <a:solidFill>
                <a:srgbClr val="7E7E7E"/>
              </a:solidFill>
              <a:latin typeface="Arial"/>
              <a:cs typeface="Arial"/>
            </a:endParaRPr>
          </a:p>
        </p:txBody>
      </p:sp>
      <p:pic>
        <p:nvPicPr>
          <p:cNvPr id="10" name="Imagen 9">
            <a:extLst>
              <a:ext uri="{FF2B5EF4-FFF2-40B4-BE49-F238E27FC236}">
                <a16:creationId xmlns:a16="http://schemas.microsoft.com/office/drawing/2014/main" id="{48A3DA42-9EFA-1FBD-BE12-A9DC82653305}"/>
              </a:ext>
            </a:extLst>
          </p:cNvPr>
          <p:cNvPicPr>
            <a:picLocks noChangeAspect="1"/>
          </p:cNvPicPr>
          <p:nvPr/>
        </p:nvPicPr>
        <p:blipFill>
          <a:blip r:embed="rId2"/>
          <a:stretch>
            <a:fillRect/>
          </a:stretch>
        </p:blipFill>
        <p:spPr>
          <a:xfrm>
            <a:off x="4774499" y="1219200"/>
            <a:ext cx="2495898" cy="1333686"/>
          </a:xfrm>
          <a:prstGeom prst="rect">
            <a:avLst/>
          </a:prstGeom>
        </p:spPr>
      </p:pic>
    </p:spTree>
    <p:extLst>
      <p:ext uri="{BB962C8B-B14F-4D97-AF65-F5344CB8AC3E}">
        <p14:creationId xmlns:p14="http://schemas.microsoft.com/office/powerpoint/2010/main" val="2791755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Cálculos analíticos</a:t>
            </a:r>
            <a:r>
              <a:rPr lang="es-CL" sz="3200" kern="0" spc="10" dirty="0">
                <a:solidFill>
                  <a:srgbClr val="7E7E7E"/>
                </a:solidFill>
                <a:latin typeface="Arial"/>
                <a:cs typeface="Arial"/>
              </a:rPr>
              <a:t>: ¿Qué esperamos?</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8</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graphicFrame>
        <p:nvGraphicFramePr>
          <p:cNvPr id="2" name="Table 1">
            <a:extLst>
              <a:ext uri="{FF2B5EF4-FFF2-40B4-BE49-F238E27FC236}">
                <a16:creationId xmlns:a16="http://schemas.microsoft.com/office/drawing/2014/main" id="{77E2246E-17CF-19E5-F509-9FB84B504630}"/>
              </a:ext>
            </a:extLst>
          </p:cNvPr>
          <p:cNvGraphicFramePr>
            <a:graphicFrameLocks noGrp="1"/>
          </p:cNvGraphicFramePr>
          <p:nvPr>
            <p:extLst>
              <p:ext uri="{D42A27DB-BD31-4B8C-83A1-F6EECF244321}">
                <p14:modId xmlns:p14="http://schemas.microsoft.com/office/powerpoint/2010/main" val="3225366115"/>
              </p:ext>
            </p:extLst>
          </p:nvPr>
        </p:nvGraphicFramePr>
        <p:xfrm>
          <a:off x="2629274" y="2209800"/>
          <a:ext cx="6786347" cy="1407160"/>
        </p:xfrm>
        <a:graphic>
          <a:graphicData uri="http://schemas.openxmlformats.org/drawingml/2006/table">
            <a:tbl>
              <a:tblPr firstRow="1" bandRow="1">
                <a:tableStyleId>{93296810-A885-4BE3-A3E7-6D5BEEA58F35}</a:tableStyleId>
              </a:tblPr>
              <a:tblGrid>
                <a:gridCol w="1676847">
                  <a:extLst>
                    <a:ext uri="{9D8B030D-6E8A-4147-A177-3AD203B41FA5}">
                      <a16:colId xmlns:a16="http://schemas.microsoft.com/office/drawing/2014/main" val="1650375365"/>
                    </a:ext>
                  </a:extLst>
                </a:gridCol>
                <a:gridCol w="1712226">
                  <a:extLst>
                    <a:ext uri="{9D8B030D-6E8A-4147-A177-3AD203B41FA5}">
                      <a16:colId xmlns:a16="http://schemas.microsoft.com/office/drawing/2014/main" val="603160712"/>
                    </a:ext>
                  </a:extLst>
                </a:gridCol>
                <a:gridCol w="1712226">
                  <a:extLst>
                    <a:ext uri="{9D8B030D-6E8A-4147-A177-3AD203B41FA5}">
                      <a16:colId xmlns:a16="http://schemas.microsoft.com/office/drawing/2014/main" val="1452700653"/>
                    </a:ext>
                  </a:extLst>
                </a:gridCol>
                <a:gridCol w="1685048">
                  <a:extLst>
                    <a:ext uri="{9D8B030D-6E8A-4147-A177-3AD203B41FA5}">
                      <a16:colId xmlns:a16="http://schemas.microsoft.com/office/drawing/2014/main" val="4017413643"/>
                    </a:ext>
                  </a:extLst>
                </a:gridCol>
              </a:tblGrid>
              <a:tr h="294640">
                <a:tc>
                  <a:txBody>
                    <a:bodyPr/>
                    <a:lstStyle/>
                    <a:p>
                      <a:pPr algn="l" fontAlgn="b"/>
                      <a:r>
                        <a:rPr lang="es-MX" dirty="0"/>
                        <a:t>Fabricante</a:t>
                      </a:r>
                    </a:p>
                  </a:txBody>
                  <a:tcPr marL="9525" marR="9525" marT="9525" marB="0" anchor="b">
                    <a:solidFill>
                      <a:srgbClr val="EEB400"/>
                    </a:solidFill>
                  </a:tcPr>
                </a:tc>
                <a:tc>
                  <a:txBody>
                    <a:bodyPr/>
                    <a:lstStyle/>
                    <a:p>
                      <a:pPr algn="l" fontAlgn="b"/>
                      <a:r>
                        <a:rPr lang="es-MX" dirty="0" err="1"/>
                        <a:t>Pdiodo</a:t>
                      </a:r>
                      <a:endParaRPr lang="es-MX" dirty="0"/>
                    </a:p>
                  </a:txBody>
                  <a:tcPr marL="9525" marR="9525" marT="9525" marB="0" anchor="b">
                    <a:solidFill>
                      <a:srgbClr val="EEB400"/>
                    </a:solidFill>
                  </a:tcPr>
                </a:tc>
                <a:tc>
                  <a:txBody>
                    <a:bodyPr/>
                    <a:lstStyle/>
                    <a:p>
                      <a:pPr algn="l" fontAlgn="b"/>
                      <a:r>
                        <a:rPr lang="es-MX" dirty="0" err="1"/>
                        <a:t>Pmosfet</a:t>
                      </a:r>
                      <a:endParaRPr lang="es-MX" dirty="0"/>
                    </a:p>
                  </a:txBody>
                  <a:tcPr marL="9525" marR="9525" marT="9525" marB="0" anchor="b">
                    <a:solidFill>
                      <a:srgbClr val="EEB400"/>
                    </a:solidFill>
                  </a:tcPr>
                </a:tc>
                <a:tc>
                  <a:txBody>
                    <a:bodyPr/>
                    <a:lstStyle/>
                    <a:p>
                      <a:pPr algn="l" fontAlgn="b"/>
                      <a:r>
                        <a:rPr lang="es-MX" dirty="0" err="1"/>
                        <a:t>Ptotal</a:t>
                      </a:r>
                      <a:endParaRPr lang="es-MX" dirty="0"/>
                    </a:p>
                  </a:txBody>
                  <a:tcPr marL="9525" marR="9525" marT="9525" marB="0" anchor="b">
                    <a:solidFill>
                      <a:srgbClr val="EEB400"/>
                    </a:solidFill>
                  </a:tcPr>
                </a:tc>
                <a:extLst>
                  <a:ext uri="{0D108BD9-81ED-4DB2-BD59-A6C34878D82A}">
                    <a16:rowId xmlns:a16="http://schemas.microsoft.com/office/drawing/2014/main" val="253562090"/>
                  </a:ext>
                </a:extLst>
              </a:tr>
              <a:tr h="370840">
                <a:tc>
                  <a:txBody>
                    <a:bodyPr/>
                    <a:lstStyle/>
                    <a:p>
                      <a:pPr algn="l" fontAlgn="b"/>
                      <a:r>
                        <a:rPr lang="es-MX" dirty="0" err="1"/>
                        <a:t>Infineon</a:t>
                      </a:r>
                      <a:endParaRPr lang="es-MX" dirty="0"/>
                    </a:p>
                  </a:txBody>
                  <a:tcPr marL="9525" marR="9525" marT="9525" marB="0" anchor="b">
                    <a:solidFill>
                      <a:srgbClr val="FAF1D2"/>
                    </a:solidFill>
                  </a:tcPr>
                </a:tc>
                <a:tc>
                  <a:txBody>
                    <a:bodyPr/>
                    <a:lstStyle/>
                    <a:p>
                      <a:pPr algn="r" fontAlgn="b"/>
                      <a:r>
                        <a:rPr lang="es-MX" dirty="0"/>
                        <a:t>0.0331[W]</a:t>
                      </a:r>
                    </a:p>
                  </a:txBody>
                  <a:tcPr marL="9525" marR="9525" marT="9525" marB="0" anchor="b">
                    <a:solidFill>
                      <a:srgbClr val="FAF1D2"/>
                    </a:solidFill>
                  </a:tcPr>
                </a:tc>
                <a:tc>
                  <a:txBody>
                    <a:bodyPr/>
                    <a:lstStyle/>
                    <a:p>
                      <a:pPr algn="r" fontAlgn="b"/>
                      <a:r>
                        <a:rPr lang="es-MX" dirty="0"/>
                        <a:t>6.6170[W]</a:t>
                      </a:r>
                    </a:p>
                  </a:txBody>
                  <a:tcPr marL="9525" marR="9525" marT="9525" marB="0" anchor="b">
                    <a:solidFill>
                      <a:srgbClr val="FAF1D2"/>
                    </a:solidFill>
                  </a:tcPr>
                </a:tc>
                <a:tc>
                  <a:txBody>
                    <a:bodyPr/>
                    <a:lstStyle/>
                    <a:p>
                      <a:pPr algn="r" fontAlgn="b"/>
                      <a:r>
                        <a:rPr lang="es-MX" dirty="0">
                          <a:solidFill>
                            <a:srgbClr val="01AF12"/>
                          </a:solidFill>
                        </a:rPr>
                        <a:t>6.6501[W]</a:t>
                      </a:r>
                    </a:p>
                  </a:txBody>
                  <a:tcPr marL="9525" marR="9525" marT="9525" marB="0" anchor="b">
                    <a:solidFill>
                      <a:srgbClr val="FAF1D2"/>
                    </a:solidFill>
                  </a:tcPr>
                </a:tc>
                <a:extLst>
                  <a:ext uri="{0D108BD9-81ED-4DB2-BD59-A6C34878D82A}">
                    <a16:rowId xmlns:a16="http://schemas.microsoft.com/office/drawing/2014/main" val="4096584108"/>
                  </a:ext>
                </a:extLst>
              </a:tr>
              <a:tr h="370840">
                <a:tc>
                  <a:txBody>
                    <a:bodyPr/>
                    <a:lstStyle/>
                    <a:p>
                      <a:pPr algn="l" fontAlgn="b"/>
                      <a:r>
                        <a:rPr lang="es-MX" dirty="0"/>
                        <a:t>ROHM</a:t>
                      </a:r>
                    </a:p>
                  </a:txBody>
                  <a:tcPr marL="9525" marR="9525" marT="9525" marB="0" anchor="b">
                    <a:solidFill>
                      <a:srgbClr val="FDEFE9">
                        <a:alpha val="29020"/>
                      </a:srgbClr>
                    </a:solidFill>
                  </a:tcPr>
                </a:tc>
                <a:tc>
                  <a:txBody>
                    <a:bodyPr/>
                    <a:lstStyle/>
                    <a:p>
                      <a:pPr algn="r" fontAlgn="b"/>
                      <a:r>
                        <a:rPr lang="es-MX" dirty="0"/>
                        <a:t>0.0353[W]</a:t>
                      </a:r>
                    </a:p>
                  </a:txBody>
                  <a:tcPr marL="9525" marR="9525" marT="9525" marB="0" anchor="b">
                    <a:solidFill>
                      <a:srgbClr val="FDEFE9">
                        <a:alpha val="29020"/>
                      </a:srgbClr>
                    </a:solidFill>
                  </a:tcPr>
                </a:tc>
                <a:tc>
                  <a:txBody>
                    <a:bodyPr/>
                    <a:lstStyle/>
                    <a:p>
                      <a:pPr algn="r" fontAlgn="b"/>
                      <a:r>
                        <a:rPr lang="es-MX" dirty="0"/>
                        <a:t>8.4406[W]</a:t>
                      </a:r>
                    </a:p>
                  </a:txBody>
                  <a:tcPr marL="9525" marR="9525" marT="9525" marB="0" anchor="b">
                    <a:solidFill>
                      <a:srgbClr val="FDEFE9">
                        <a:alpha val="29020"/>
                      </a:srgbClr>
                    </a:solidFill>
                  </a:tcPr>
                </a:tc>
                <a:tc>
                  <a:txBody>
                    <a:bodyPr/>
                    <a:lstStyle/>
                    <a:p>
                      <a:pPr algn="r" fontAlgn="b"/>
                      <a:r>
                        <a:rPr lang="es-MX" dirty="0">
                          <a:solidFill>
                            <a:srgbClr val="01AF12"/>
                          </a:solidFill>
                        </a:rPr>
                        <a:t>8.4760[W]</a:t>
                      </a:r>
                    </a:p>
                  </a:txBody>
                  <a:tcPr marL="9525" marR="9525" marT="9525" marB="0" anchor="b">
                    <a:solidFill>
                      <a:srgbClr val="FDEFE9">
                        <a:alpha val="29020"/>
                      </a:srgbClr>
                    </a:solidFill>
                  </a:tcPr>
                </a:tc>
                <a:extLst>
                  <a:ext uri="{0D108BD9-81ED-4DB2-BD59-A6C34878D82A}">
                    <a16:rowId xmlns:a16="http://schemas.microsoft.com/office/drawing/2014/main" val="1877437881"/>
                  </a:ext>
                </a:extLst>
              </a:tr>
              <a:tr h="370840">
                <a:tc>
                  <a:txBody>
                    <a:bodyPr/>
                    <a:lstStyle/>
                    <a:p>
                      <a:pPr algn="l" fontAlgn="b"/>
                      <a:r>
                        <a:rPr lang="es-MX" dirty="0" err="1"/>
                        <a:t>United</a:t>
                      </a:r>
                      <a:r>
                        <a:rPr lang="es-MX" dirty="0"/>
                        <a:t> </a:t>
                      </a:r>
                      <a:r>
                        <a:rPr lang="es-MX" dirty="0" err="1"/>
                        <a:t>SiC</a:t>
                      </a:r>
                      <a:endParaRPr lang="es-MX" dirty="0"/>
                    </a:p>
                  </a:txBody>
                  <a:tcPr marL="9525" marR="9525" marT="9525" marB="0" anchor="b">
                    <a:solidFill>
                      <a:srgbClr val="FAF1D2"/>
                    </a:solidFill>
                  </a:tcPr>
                </a:tc>
                <a:tc>
                  <a:txBody>
                    <a:bodyPr/>
                    <a:lstStyle/>
                    <a:p>
                      <a:pPr algn="r" fontAlgn="b"/>
                      <a:r>
                        <a:rPr lang="es-MX" dirty="0"/>
                        <a:t>0.0225[W]</a:t>
                      </a:r>
                    </a:p>
                  </a:txBody>
                  <a:tcPr marL="9525" marR="9525" marT="9525" marB="0" anchor="b">
                    <a:solidFill>
                      <a:srgbClr val="FAF1D2"/>
                    </a:solidFill>
                  </a:tcPr>
                </a:tc>
                <a:tc>
                  <a:txBody>
                    <a:bodyPr/>
                    <a:lstStyle/>
                    <a:p>
                      <a:pPr algn="r" fontAlgn="b"/>
                      <a:r>
                        <a:rPr lang="es-MX" dirty="0"/>
                        <a:t>10.6713[W]</a:t>
                      </a:r>
                    </a:p>
                  </a:txBody>
                  <a:tcPr marL="9525" marR="9525" marT="9525" marB="0" anchor="b">
                    <a:solidFill>
                      <a:srgbClr val="FAF1D2"/>
                    </a:solidFill>
                  </a:tcPr>
                </a:tc>
                <a:tc>
                  <a:txBody>
                    <a:bodyPr/>
                    <a:lstStyle/>
                    <a:p>
                      <a:pPr algn="r" fontAlgn="b"/>
                      <a:r>
                        <a:rPr lang="es-MX" dirty="0">
                          <a:solidFill>
                            <a:srgbClr val="01AF12"/>
                          </a:solidFill>
                        </a:rPr>
                        <a:t>10.6939[W]</a:t>
                      </a:r>
                    </a:p>
                  </a:txBody>
                  <a:tcPr marL="9525" marR="9525" marT="9525" marB="0" anchor="b">
                    <a:solidFill>
                      <a:srgbClr val="FAF1D2"/>
                    </a:solidFill>
                  </a:tcPr>
                </a:tc>
                <a:extLst>
                  <a:ext uri="{0D108BD9-81ED-4DB2-BD59-A6C34878D82A}">
                    <a16:rowId xmlns:a16="http://schemas.microsoft.com/office/drawing/2014/main" val="2792223222"/>
                  </a:ext>
                </a:extLst>
              </a:tr>
            </a:tbl>
          </a:graphicData>
        </a:graphic>
      </p:graphicFrame>
      <p:sp>
        <p:nvSpPr>
          <p:cNvPr id="9" name="Rectángulo: esquinas redondeadas 8">
            <a:extLst>
              <a:ext uri="{FF2B5EF4-FFF2-40B4-BE49-F238E27FC236}">
                <a16:creationId xmlns:a16="http://schemas.microsoft.com/office/drawing/2014/main" id="{C0E9D078-DA47-833F-B877-88B5ABBC7509}"/>
              </a:ext>
            </a:extLst>
          </p:cNvPr>
          <p:cNvSpPr/>
          <p:nvPr/>
        </p:nvSpPr>
        <p:spPr>
          <a:xfrm>
            <a:off x="8196421" y="2519158"/>
            <a:ext cx="1219200" cy="1219200"/>
          </a:xfrm>
          <a:prstGeom prst="roundRect">
            <a:avLst/>
          </a:prstGeom>
          <a:solidFill>
            <a:srgbClr val="01AF12">
              <a:alpha val="20000"/>
            </a:srgbClr>
          </a:solidFill>
          <a:ln w="19050">
            <a:solidFill>
              <a:srgbClr val="EEB4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object 7">
            <a:extLst>
              <a:ext uri="{FF2B5EF4-FFF2-40B4-BE49-F238E27FC236}">
                <a16:creationId xmlns:a16="http://schemas.microsoft.com/office/drawing/2014/main" id="{B92CF881-1C1C-1F70-7300-715171ABDF73}"/>
              </a:ext>
            </a:extLst>
          </p:cNvPr>
          <p:cNvSpPr txBox="1">
            <a:spLocks/>
          </p:cNvSpPr>
          <p:nvPr/>
        </p:nvSpPr>
        <p:spPr>
          <a:xfrm>
            <a:off x="231320" y="830942"/>
            <a:ext cx="11796561" cy="294953"/>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1800" kern="0" spc="25" dirty="0">
                <a:latin typeface="Arial"/>
                <a:cs typeface="Arial"/>
              </a:rPr>
              <a:t>Pérdidas totales</a:t>
            </a:r>
            <a:endParaRPr lang="es-CL" sz="1800" kern="0" spc="10" dirty="0">
              <a:solidFill>
                <a:srgbClr val="7E7E7E"/>
              </a:solidFill>
              <a:latin typeface="Arial"/>
              <a:cs typeface="Arial"/>
            </a:endParaRPr>
          </a:p>
        </p:txBody>
      </p:sp>
    </p:spTree>
    <p:extLst>
      <p:ext uri="{BB962C8B-B14F-4D97-AF65-F5344CB8AC3E}">
        <p14:creationId xmlns:p14="http://schemas.microsoft.com/office/powerpoint/2010/main" val="196453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7">
            <a:extLst>
              <a:ext uri="{FF2B5EF4-FFF2-40B4-BE49-F238E27FC236}">
                <a16:creationId xmlns:a16="http://schemas.microsoft.com/office/drawing/2014/main" id="{68F5CD6B-7BDF-D905-2721-69CC4F796F7E}"/>
              </a:ext>
            </a:extLst>
          </p:cNvPr>
          <p:cNvSpPr txBox="1">
            <a:spLocks/>
          </p:cNvSpPr>
          <p:nvPr/>
        </p:nvSpPr>
        <p:spPr>
          <a:xfrm>
            <a:off x="228599" y="141196"/>
            <a:ext cx="11796561" cy="510396"/>
          </a:xfrm>
          <a:prstGeom prst="rect">
            <a:avLst/>
          </a:prstGeom>
        </p:spPr>
        <p:txBody>
          <a:bodyPr vert="horz" wrap="square" lIns="0" tIns="17780" rIns="0" bIns="0" rtlCol="0">
            <a:spAutoFit/>
          </a:bodyPr>
          <a:lstStyle>
            <a:lvl1pPr>
              <a:defRPr sz="3600" b="1" i="0">
                <a:solidFill>
                  <a:srgbClr val="FFBF00"/>
                </a:solidFill>
                <a:latin typeface="Carlito"/>
                <a:ea typeface="+mj-ea"/>
                <a:cs typeface="Carlito"/>
              </a:defRPr>
            </a:lvl1pPr>
          </a:lstStyle>
          <a:p>
            <a:pPr marL="12700">
              <a:spcBef>
                <a:spcPts val="45"/>
              </a:spcBef>
            </a:pPr>
            <a:r>
              <a:rPr lang="es-CL" sz="3200" kern="0" spc="25" dirty="0">
                <a:latin typeface="Arial"/>
                <a:cs typeface="Arial"/>
              </a:rPr>
              <a:t>Simulaciones</a:t>
            </a:r>
            <a:r>
              <a:rPr lang="es-CL" sz="3200" kern="0" spc="10" dirty="0">
                <a:solidFill>
                  <a:srgbClr val="7E7E7E"/>
                </a:solidFill>
                <a:latin typeface="Arial"/>
                <a:cs typeface="Arial"/>
              </a:rPr>
              <a:t>: ¿En qué consiste cada método? </a:t>
            </a:r>
          </a:p>
        </p:txBody>
      </p:sp>
      <p:sp>
        <p:nvSpPr>
          <p:cNvPr id="6" name="object 8">
            <a:extLst>
              <a:ext uri="{FF2B5EF4-FFF2-40B4-BE49-F238E27FC236}">
                <a16:creationId xmlns:a16="http://schemas.microsoft.com/office/drawing/2014/main" id="{5C0A038E-71F7-1727-255F-E991971DDD6E}"/>
              </a:ext>
            </a:extLst>
          </p:cNvPr>
          <p:cNvSpPr txBox="1"/>
          <p:nvPr/>
        </p:nvSpPr>
        <p:spPr>
          <a:xfrm>
            <a:off x="11794021" y="6539004"/>
            <a:ext cx="23114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rlito"/>
                <a:cs typeface="Carlito"/>
              </a:rPr>
              <a:t>9</a:t>
            </a:fld>
            <a:endParaRPr sz="1200" dirty="0">
              <a:latin typeface="Carlito"/>
              <a:cs typeface="Carlito"/>
            </a:endParaRPr>
          </a:p>
        </p:txBody>
      </p:sp>
      <p:sp>
        <p:nvSpPr>
          <p:cNvPr id="7" name="object 7">
            <a:extLst>
              <a:ext uri="{FF2B5EF4-FFF2-40B4-BE49-F238E27FC236}">
                <a16:creationId xmlns:a16="http://schemas.microsoft.com/office/drawing/2014/main" id="{280E3FCB-714E-8465-94CC-0770F440D742}"/>
              </a:ext>
            </a:extLst>
          </p:cNvPr>
          <p:cNvSpPr txBox="1">
            <a:spLocks noGrp="1"/>
          </p:cNvSpPr>
          <p:nvPr>
            <p:ph type="ftr" sz="quarter" idx="5"/>
          </p:nvPr>
        </p:nvSpPr>
        <p:spPr>
          <a:xfrm>
            <a:off x="4977238" y="6539004"/>
            <a:ext cx="1045210" cy="156068"/>
          </a:xfrm>
          <a:prstGeom prst="rect">
            <a:avLst/>
          </a:prstGeom>
        </p:spPr>
        <p:txBody>
          <a:bodyPr vert="horz" wrap="square" lIns="0" tIns="0" rIns="0" bIns="0" rtlCol="0">
            <a:spAutoFit/>
          </a:bodyPr>
          <a:lstStyle/>
          <a:p>
            <a:pPr marL="12700">
              <a:lnSpc>
                <a:spcPts val="1240"/>
              </a:lnSpc>
            </a:pPr>
            <a:r>
              <a:rPr lang="es-MX" spc="-20" dirty="0"/>
              <a:t>March,</a:t>
            </a:r>
            <a:r>
              <a:rPr spc="-55" dirty="0"/>
              <a:t> </a:t>
            </a:r>
            <a:r>
              <a:rPr spc="-5" dirty="0"/>
              <a:t>202</a:t>
            </a:r>
            <a:r>
              <a:rPr lang="es-MX" spc="-5" dirty="0"/>
              <a:t>4</a:t>
            </a:r>
            <a:endParaRPr spc="-5" dirty="0"/>
          </a:p>
        </p:txBody>
      </p:sp>
      <p:sp>
        <p:nvSpPr>
          <p:cNvPr id="2" name="CuadroTexto 7">
            <a:extLst>
              <a:ext uri="{FF2B5EF4-FFF2-40B4-BE49-F238E27FC236}">
                <a16:creationId xmlns:a16="http://schemas.microsoft.com/office/drawing/2014/main" id="{19DD807E-BBFA-CA56-03B4-3AD3A4B6A59E}"/>
              </a:ext>
            </a:extLst>
          </p:cNvPr>
          <p:cNvSpPr txBox="1"/>
          <p:nvPr/>
        </p:nvSpPr>
        <p:spPr>
          <a:xfrm>
            <a:off x="228600" y="914400"/>
            <a:ext cx="11489221" cy="3693319"/>
          </a:xfrm>
          <a:prstGeom prst="rect">
            <a:avLst/>
          </a:prstGeom>
          <a:noFill/>
        </p:spPr>
        <p:txBody>
          <a:bodyPr wrap="square" rtlCol="0">
            <a:spAutoFit/>
          </a:bodyPr>
          <a:lstStyle/>
          <a:p>
            <a:r>
              <a:rPr lang="es-MX" dirty="0"/>
              <a:t>Se realizaron dos tipos de simulaciones.</a:t>
            </a:r>
          </a:p>
          <a:p>
            <a:endParaRPr lang="es-MX" dirty="0"/>
          </a:p>
          <a:p>
            <a:endParaRPr lang="es-MX" dirty="0"/>
          </a:p>
          <a:p>
            <a:endParaRPr lang="es-MX" dirty="0"/>
          </a:p>
          <a:p>
            <a:r>
              <a:rPr lang="es-MX" dirty="0"/>
              <a:t>1.- Simulaciones con los modelos de plecs entregados por el fabricante, estos son modelos térmicos y permiten el uso del bloque Switch </a:t>
            </a:r>
            <a:r>
              <a:rPr lang="es-MX" dirty="0" err="1"/>
              <a:t>Loss</a:t>
            </a:r>
            <a:r>
              <a:rPr lang="es-MX" dirty="0"/>
              <a:t> </a:t>
            </a:r>
            <a:r>
              <a:rPr lang="es-MX" dirty="0" err="1"/>
              <a:t>Calculator</a:t>
            </a:r>
            <a:r>
              <a:rPr lang="es-MX" dirty="0"/>
              <a:t> incorporado a Plecs </a:t>
            </a:r>
          </a:p>
          <a:p>
            <a:endParaRPr lang="es-MX" dirty="0"/>
          </a:p>
          <a:p>
            <a:endParaRPr lang="es-MX" dirty="0"/>
          </a:p>
          <a:p>
            <a:endParaRPr lang="es-MX" dirty="0"/>
          </a:p>
          <a:p>
            <a:endParaRPr lang="es-MX" dirty="0"/>
          </a:p>
          <a:p>
            <a:r>
              <a:rPr lang="es-MX" dirty="0"/>
              <a:t>2.- Simulaciones traspasando a mano los parámetros del </a:t>
            </a:r>
            <a:r>
              <a:rPr lang="es-MX" dirty="0" err="1"/>
              <a:t>DataSheet</a:t>
            </a:r>
            <a:r>
              <a:rPr lang="es-MX" dirty="0"/>
              <a:t> al modelo de </a:t>
            </a:r>
            <a:r>
              <a:rPr lang="es-MX" dirty="0" err="1"/>
              <a:t>Mosfet</a:t>
            </a:r>
            <a:r>
              <a:rPr lang="es-MX" dirty="0"/>
              <a:t> entregado por Plecs. Para calcular las perdidas consideramos la diferencia entre la entrada y la salida de potencia y la dividimos en la cantidad de transistores</a:t>
            </a:r>
          </a:p>
        </p:txBody>
      </p:sp>
    </p:spTree>
    <p:extLst>
      <p:ext uri="{BB962C8B-B14F-4D97-AF65-F5344CB8AC3E}">
        <p14:creationId xmlns:p14="http://schemas.microsoft.com/office/powerpoint/2010/main" val="1854197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105241</TotalTime>
  <Words>1332</Words>
  <Application>Microsoft Office PowerPoint</Application>
  <PresentationFormat>Widescreen</PresentationFormat>
  <Paragraphs>306</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Carlito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Defensa Francisco Rubio .pptx</dc:title>
  <dc:creator>PECLab</dc:creator>
  <cp:lastModifiedBy>Carlos Sebastián Stappung Sfeir</cp:lastModifiedBy>
  <cp:revision>277</cp:revision>
  <dcterms:created xsi:type="dcterms:W3CDTF">2022-11-30T23:15:04Z</dcterms:created>
  <dcterms:modified xsi:type="dcterms:W3CDTF">2024-07-17T17:06:46Z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2022-11-30T00:00:00Z</vt:filetime>
  </property>
</Properties>
</file>